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sldIdLst>
    <p:sldId id="339" r:id="rId2"/>
    <p:sldId id="340" r:id="rId3"/>
    <p:sldId id="341" r:id="rId4"/>
    <p:sldId id="342" r:id="rId5"/>
    <p:sldId id="343"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60" r:id="rId23"/>
    <p:sldId id="361" r:id="rId24"/>
    <p:sldId id="362" r:id="rId25"/>
    <p:sldId id="363" r:id="rId26"/>
    <p:sldId id="364" r:id="rId27"/>
    <p:sldId id="365" r:id="rId28"/>
    <p:sldId id="259" r:id="rId29"/>
    <p:sldId id="257" r:id="rId30"/>
    <p:sldId id="261" r:id="rId31"/>
    <p:sldId id="263" r:id="rId32"/>
    <p:sldId id="264" r:id="rId33"/>
    <p:sldId id="265" r:id="rId34"/>
    <p:sldId id="266" r:id="rId35"/>
    <p:sldId id="267" r:id="rId36"/>
    <p:sldId id="268" r:id="rId37"/>
    <p:sldId id="269"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 id="287" r:id="rId56"/>
    <p:sldId id="288" r:id="rId57"/>
    <p:sldId id="289" r:id="rId58"/>
    <p:sldId id="290" r:id="rId59"/>
    <p:sldId id="292" r:id="rId60"/>
    <p:sldId id="291" r:id="rId61"/>
    <p:sldId id="294" r:id="rId62"/>
    <p:sldId id="293" r:id="rId63"/>
    <p:sldId id="296" r:id="rId64"/>
    <p:sldId id="295" r:id="rId65"/>
    <p:sldId id="297" r:id="rId66"/>
    <p:sldId id="298" r:id="rId67"/>
    <p:sldId id="302" r:id="rId68"/>
    <p:sldId id="303" r:id="rId69"/>
    <p:sldId id="300" r:id="rId70"/>
    <p:sldId id="301" r:id="rId71"/>
    <p:sldId id="304" r:id="rId72"/>
    <p:sldId id="306" r:id="rId73"/>
    <p:sldId id="299" r:id="rId74"/>
    <p:sldId id="307" r:id="rId75"/>
    <p:sldId id="308" r:id="rId76"/>
    <p:sldId id="305" r:id="rId77"/>
    <p:sldId id="366" r:id="rId78"/>
    <p:sldId id="367" r:id="rId79"/>
    <p:sldId id="368" r:id="rId80"/>
    <p:sldId id="369" r:id="rId81"/>
    <p:sldId id="370" r:id="rId82"/>
    <p:sldId id="372" r:id="rId83"/>
    <p:sldId id="371" r:id="rId84"/>
    <p:sldId id="373" r:id="rId85"/>
    <p:sldId id="374" r:id="rId86"/>
    <p:sldId id="375" r:id="rId87"/>
    <p:sldId id="376" r:id="rId88"/>
    <p:sldId id="377" r:id="rId89"/>
    <p:sldId id="378" r:id="rId90"/>
    <p:sldId id="379"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2372" autoAdjust="0"/>
    <p:restoredTop sz="94660"/>
  </p:normalViewPr>
  <p:slideViewPr>
    <p:cSldViewPr snapToGrid="0">
      <p:cViewPr varScale="1">
        <p:scale>
          <a:sx n="67" d="100"/>
          <a:sy n="67" d="100"/>
        </p:scale>
        <p:origin x="72" y="15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9EDE62-2E68-48B2-9602-7271D51756A2}"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US"/>
        </a:p>
      </dgm:t>
    </dgm:pt>
    <dgm:pt modelId="{970171C1-5DBE-4657-9A3F-F8E08E225D07}">
      <dgm:prSet/>
      <dgm:spPr/>
      <dgm:t>
        <a:bodyPr/>
        <a:lstStyle/>
        <a:p>
          <a:pPr rtl="0"/>
          <a:r>
            <a:rPr lang="ar-EG" dirty="0" smtClean="0"/>
            <a:t>عدد الأعمدة:19</a:t>
          </a:r>
          <a:endParaRPr lang="en-US" dirty="0"/>
        </a:p>
      </dgm:t>
    </dgm:pt>
    <dgm:pt modelId="{8DC59157-D1E8-4C12-8711-B7154B4B7505}" type="parTrans" cxnId="{1519325E-0BF3-44F2-AA95-705EA18A5D86}">
      <dgm:prSet/>
      <dgm:spPr/>
      <dgm:t>
        <a:bodyPr/>
        <a:lstStyle/>
        <a:p>
          <a:endParaRPr lang="en-US"/>
        </a:p>
      </dgm:t>
    </dgm:pt>
    <dgm:pt modelId="{2B0C5180-730F-4656-AADF-99B417994531}" type="sibTrans" cxnId="{1519325E-0BF3-44F2-AA95-705EA18A5D86}">
      <dgm:prSet/>
      <dgm:spPr/>
      <dgm:t>
        <a:bodyPr/>
        <a:lstStyle/>
        <a:p>
          <a:endParaRPr lang="en-US"/>
        </a:p>
      </dgm:t>
    </dgm:pt>
    <dgm:pt modelId="{406ED06B-B1B3-4616-90E6-335770E74855}">
      <dgm:prSet/>
      <dgm:spPr/>
      <dgm:t>
        <a:bodyPr/>
        <a:lstStyle/>
        <a:p>
          <a:pPr rtl="0"/>
          <a:r>
            <a:rPr lang="ar-EG" dirty="0" smtClean="0"/>
            <a:t>نوع البيانات: معلومات عن العقارات (مواصفات + أسعار)</a:t>
          </a:r>
          <a:endParaRPr lang="en-US" dirty="0"/>
        </a:p>
      </dgm:t>
    </dgm:pt>
    <dgm:pt modelId="{23B2C2DA-2DB4-4248-A906-8D6A0A4B8969}" type="parTrans" cxnId="{97D84C4D-9691-4CC7-A1BB-BC656725994B}">
      <dgm:prSet/>
      <dgm:spPr/>
      <dgm:t>
        <a:bodyPr/>
        <a:lstStyle/>
        <a:p>
          <a:endParaRPr lang="en-US"/>
        </a:p>
      </dgm:t>
    </dgm:pt>
    <dgm:pt modelId="{D8A1224D-D9B9-419B-A29D-56D4AAC0F8C3}" type="sibTrans" cxnId="{97D84C4D-9691-4CC7-A1BB-BC656725994B}">
      <dgm:prSet/>
      <dgm:spPr/>
      <dgm:t>
        <a:bodyPr/>
        <a:lstStyle/>
        <a:p>
          <a:endParaRPr lang="en-US"/>
        </a:p>
      </dgm:t>
    </dgm:pt>
    <dgm:pt modelId="{5FEB36FC-5E1B-4012-97F3-AA8716E16B96}">
      <dgm:prSet/>
      <dgm:spPr/>
      <dgm:t>
        <a:bodyPr/>
        <a:lstStyle/>
        <a:p>
          <a:pPr rtl="0"/>
          <a:r>
            <a:rPr lang="ar-EG" dirty="0" smtClean="0"/>
            <a:t>الهدف: تحليل لعوامل المؤثرة على سعر العقار</a:t>
          </a:r>
          <a:endParaRPr lang="en-US" dirty="0"/>
        </a:p>
      </dgm:t>
    </dgm:pt>
    <dgm:pt modelId="{3A04427D-0DE0-4434-9FA3-B0D8BBD40104}" type="parTrans" cxnId="{3CBEDAC2-EE91-473B-8C08-27046724F6AA}">
      <dgm:prSet/>
      <dgm:spPr/>
      <dgm:t>
        <a:bodyPr/>
        <a:lstStyle/>
        <a:p>
          <a:endParaRPr lang="en-US"/>
        </a:p>
      </dgm:t>
    </dgm:pt>
    <dgm:pt modelId="{9DB852D2-500B-4054-B1BC-6491A927B62D}" type="sibTrans" cxnId="{3CBEDAC2-EE91-473B-8C08-27046724F6AA}">
      <dgm:prSet/>
      <dgm:spPr/>
      <dgm:t>
        <a:bodyPr/>
        <a:lstStyle/>
        <a:p>
          <a:endParaRPr lang="en-US"/>
        </a:p>
      </dgm:t>
    </dgm:pt>
    <dgm:pt modelId="{FDF51C3E-E68D-4488-82B4-7291BCB34474}" type="pres">
      <dgm:prSet presAssocID="{459EDE62-2E68-48B2-9602-7271D51756A2}" presName="Name0" presStyleCnt="0">
        <dgm:presLayoutVars>
          <dgm:dir/>
          <dgm:animLvl val="lvl"/>
          <dgm:resizeHandles val="exact"/>
        </dgm:presLayoutVars>
      </dgm:prSet>
      <dgm:spPr/>
      <dgm:t>
        <a:bodyPr/>
        <a:lstStyle/>
        <a:p>
          <a:endParaRPr lang="en-US"/>
        </a:p>
      </dgm:t>
    </dgm:pt>
    <dgm:pt modelId="{C1FF4F74-DD05-4F1D-B5BF-53053DE8AEA1}" type="pres">
      <dgm:prSet presAssocID="{970171C1-5DBE-4657-9A3F-F8E08E225D07}" presName="linNode" presStyleCnt="0"/>
      <dgm:spPr/>
    </dgm:pt>
    <dgm:pt modelId="{C1871A54-0D28-4734-9F05-C55ECB38C9B9}" type="pres">
      <dgm:prSet presAssocID="{970171C1-5DBE-4657-9A3F-F8E08E225D07}" presName="parentText" presStyleLbl="node1" presStyleIdx="0" presStyleCnt="3">
        <dgm:presLayoutVars>
          <dgm:chMax val="1"/>
          <dgm:bulletEnabled val="1"/>
        </dgm:presLayoutVars>
      </dgm:prSet>
      <dgm:spPr/>
      <dgm:t>
        <a:bodyPr/>
        <a:lstStyle/>
        <a:p>
          <a:endParaRPr lang="en-US"/>
        </a:p>
      </dgm:t>
    </dgm:pt>
    <dgm:pt modelId="{64BE050F-8A3B-4769-B439-E1EBD290D531}" type="pres">
      <dgm:prSet presAssocID="{2B0C5180-730F-4656-AADF-99B417994531}" presName="sp" presStyleCnt="0"/>
      <dgm:spPr/>
    </dgm:pt>
    <dgm:pt modelId="{86158F1D-B543-43F8-A158-84C6156BE965}" type="pres">
      <dgm:prSet presAssocID="{406ED06B-B1B3-4616-90E6-335770E74855}" presName="linNode" presStyleCnt="0"/>
      <dgm:spPr/>
    </dgm:pt>
    <dgm:pt modelId="{987D8C60-1AD2-4AAB-8EF0-25B1411E1CF9}" type="pres">
      <dgm:prSet presAssocID="{406ED06B-B1B3-4616-90E6-335770E74855}" presName="parentText" presStyleLbl="node1" presStyleIdx="1" presStyleCnt="3">
        <dgm:presLayoutVars>
          <dgm:chMax val="1"/>
          <dgm:bulletEnabled val="1"/>
        </dgm:presLayoutVars>
      </dgm:prSet>
      <dgm:spPr/>
      <dgm:t>
        <a:bodyPr/>
        <a:lstStyle/>
        <a:p>
          <a:endParaRPr lang="en-US"/>
        </a:p>
      </dgm:t>
    </dgm:pt>
    <dgm:pt modelId="{78656700-EA67-46A8-AEAA-DD51578C7BBC}" type="pres">
      <dgm:prSet presAssocID="{D8A1224D-D9B9-419B-A29D-56D4AAC0F8C3}" presName="sp" presStyleCnt="0"/>
      <dgm:spPr/>
    </dgm:pt>
    <dgm:pt modelId="{4C60FD10-C0C2-4AAF-AF0A-A268687757AE}" type="pres">
      <dgm:prSet presAssocID="{5FEB36FC-5E1B-4012-97F3-AA8716E16B96}" presName="linNode" presStyleCnt="0"/>
      <dgm:spPr/>
    </dgm:pt>
    <dgm:pt modelId="{AD1A39C2-AA2A-4F2D-AB86-2EFE73A7415A}" type="pres">
      <dgm:prSet presAssocID="{5FEB36FC-5E1B-4012-97F3-AA8716E16B96}" presName="parentText" presStyleLbl="node1" presStyleIdx="2" presStyleCnt="3">
        <dgm:presLayoutVars>
          <dgm:chMax val="1"/>
          <dgm:bulletEnabled val="1"/>
        </dgm:presLayoutVars>
      </dgm:prSet>
      <dgm:spPr/>
      <dgm:t>
        <a:bodyPr/>
        <a:lstStyle/>
        <a:p>
          <a:endParaRPr lang="en-US"/>
        </a:p>
      </dgm:t>
    </dgm:pt>
  </dgm:ptLst>
  <dgm:cxnLst>
    <dgm:cxn modelId="{6C6C9E16-63D0-4B05-8378-313D2599D388}" type="presOf" srcId="{970171C1-5DBE-4657-9A3F-F8E08E225D07}" destId="{C1871A54-0D28-4734-9F05-C55ECB38C9B9}" srcOrd="0" destOrd="0" presId="urn:microsoft.com/office/officeart/2005/8/layout/vList5"/>
    <dgm:cxn modelId="{97D84C4D-9691-4CC7-A1BB-BC656725994B}" srcId="{459EDE62-2E68-48B2-9602-7271D51756A2}" destId="{406ED06B-B1B3-4616-90E6-335770E74855}" srcOrd="1" destOrd="0" parTransId="{23B2C2DA-2DB4-4248-A906-8D6A0A4B8969}" sibTransId="{D8A1224D-D9B9-419B-A29D-56D4AAC0F8C3}"/>
    <dgm:cxn modelId="{1519325E-0BF3-44F2-AA95-705EA18A5D86}" srcId="{459EDE62-2E68-48B2-9602-7271D51756A2}" destId="{970171C1-5DBE-4657-9A3F-F8E08E225D07}" srcOrd="0" destOrd="0" parTransId="{8DC59157-D1E8-4C12-8711-B7154B4B7505}" sibTransId="{2B0C5180-730F-4656-AADF-99B417994531}"/>
    <dgm:cxn modelId="{2668CBE0-F258-4294-A128-2C7312FDFE43}" type="presOf" srcId="{5FEB36FC-5E1B-4012-97F3-AA8716E16B96}" destId="{AD1A39C2-AA2A-4F2D-AB86-2EFE73A7415A}" srcOrd="0" destOrd="0" presId="urn:microsoft.com/office/officeart/2005/8/layout/vList5"/>
    <dgm:cxn modelId="{17233F91-8DB8-40BF-B94E-9A4F62526AC1}" type="presOf" srcId="{406ED06B-B1B3-4616-90E6-335770E74855}" destId="{987D8C60-1AD2-4AAB-8EF0-25B1411E1CF9}" srcOrd="0" destOrd="0" presId="urn:microsoft.com/office/officeart/2005/8/layout/vList5"/>
    <dgm:cxn modelId="{DDBC861F-4FF6-4396-8828-C5AE6726BE82}" type="presOf" srcId="{459EDE62-2E68-48B2-9602-7271D51756A2}" destId="{FDF51C3E-E68D-4488-82B4-7291BCB34474}" srcOrd="0" destOrd="0" presId="urn:microsoft.com/office/officeart/2005/8/layout/vList5"/>
    <dgm:cxn modelId="{3CBEDAC2-EE91-473B-8C08-27046724F6AA}" srcId="{459EDE62-2E68-48B2-9602-7271D51756A2}" destId="{5FEB36FC-5E1B-4012-97F3-AA8716E16B96}" srcOrd="2" destOrd="0" parTransId="{3A04427D-0DE0-4434-9FA3-B0D8BBD40104}" sibTransId="{9DB852D2-500B-4054-B1BC-6491A927B62D}"/>
    <dgm:cxn modelId="{9C87BCEE-F058-43E5-B5B9-BEA6FF3AC7A6}" type="presParOf" srcId="{FDF51C3E-E68D-4488-82B4-7291BCB34474}" destId="{C1FF4F74-DD05-4F1D-B5BF-53053DE8AEA1}" srcOrd="0" destOrd="0" presId="urn:microsoft.com/office/officeart/2005/8/layout/vList5"/>
    <dgm:cxn modelId="{15B1ACDA-B2BC-4D63-B0D9-F3505BADAFE0}" type="presParOf" srcId="{C1FF4F74-DD05-4F1D-B5BF-53053DE8AEA1}" destId="{C1871A54-0D28-4734-9F05-C55ECB38C9B9}" srcOrd="0" destOrd="0" presId="urn:microsoft.com/office/officeart/2005/8/layout/vList5"/>
    <dgm:cxn modelId="{BB44DE37-4B76-49C7-89BA-4E17B56F394C}" type="presParOf" srcId="{FDF51C3E-E68D-4488-82B4-7291BCB34474}" destId="{64BE050F-8A3B-4769-B439-E1EBD290D531}" srcOrd="1" destOrd="0" presId="urn:microsoft.com/office/officeart/2005/8/layout/vList5"/>
    <dgm:cxn modelId="{261AC057-C8C7-4237-A72E-984FDE5EDFBC}" type="presParOf" srcId="{FDF51C3E-E68D-4488-82B4-7291BCB34474}" destId="{86158F1D-B543-43F8-A158-84C6156BE965}" srcOrd="2" destOrd="0" presId="urn:microsoft.com/office/officeart/2005/8/layout/vList5"/>
    <dgm:cxn modelId="{5583A8B8-0E27-458C-97BC-0CFACA7B88DC}" type="presParOf" srcId="{86158F1D-B543-43F8-A158-84C6156BE965}" destId="{987D8C60-1AD2-4AAB-8EF0-25B1411E1CF9}" srcOrd="0" destOrd="0" presId="urn:microsoft.com/office/officeart/2005/8/layout/vList5"/>
    <dgm:cxn modelId="{B778BD03-CDC0-40AD-BEFE-6E2F3E2C8639}" type="presParOf" srcId="{FDF51C3E-E68D-4488-82B4-7291BCB34474}" destId="{78656700-EA67-46A8-AEAA-DD51578C7BBC}" srcOrd="3" destOrd="0" presId="urn:microsoft.com/office/officeart/2005/8/layout/vList5"/>
    <dgm:cxn modelId="{40E26B28-79DF-410A-BCE3-71A5AAE0D773}" type="presParOf" srcId="{FDF51C3E-E68D-4488-82B4-7291BCB34474}" destId="{4C60FD10-C0C2-4AAF-AF0A-A268687757AE}" srcOrd="4" destOrd="0" presId="urn:microsoft.com/office/officeart/2005/8/layout/vList5"/>
    <dgm:cxn modelId="{6945E5CC-4689-4E78-B448-994A00FA740F}" type="presParOf" srcId="{4C60FD10-C0C2-4AAF-AF0A-A268687757AE}" destId="{AD1A39C2-AA2A-4F2D-AB86-2EFE73A7415A}"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A516865B-7603-43DE-8BCE-B20041807CBB}"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353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2E6BD-A769-46BE-B371-E6FBEC6DFA41}"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6865B-7603-43DE-8BCE-B20041807CBB}" type="slidenum">
              <a:rPr lang="en-US" smtClean="0"/>
              <a:t>‹#›</a:t>
            </a:fld>
            <a:endParaRPr lang="en-US"/>
          </a:p>
        </p:txBody>
      </p:sp>
    </p:spTree>
    <p:extLst>
      <p:ext uri="{BB962C8B-B14F-4D97-AF65-F5344CB8AC3E}">
        <p14:creationId xmlns:p14="http://schemas.microsoft.com/office/powerpoint/2010/main" val="1364903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6865B-7603-43DE-8BCE-B20041807CBB}"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94631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6865B-7603-43DE-8BCE-B20041807CBB}"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92894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6865B-7603-43DE-8BCE-B20041807CBB}" type="slidenum">
              <a:rPr lang="en-US" smtClean="0"/>
              <a:t>‹#›</a:t>
            </a:fld>
            <a:endParaRPr lang="en-US"/>
          </a:p>
        </p:txBody>
      </p:sp>
    </p:spTree>
    <p:extLst>
      <p:ext uri="{BB962C8B-B14F-4D97-AF65-F5344CB8AC3E}">
        <p14:creationId xmlns:p14="http://schemas.microsoft.com/office/powerpoint/2010/main" val="6897796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6865B-7603-43DE-8BCE-B20041807CBB}"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29125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6865B-7603-43DE-8BCE-B20041807CBB}"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4607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6865B-7603-43DE-8BCE-B20041807CB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5498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6865B-7603-43DE-8BCE-B20041807CBB}"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8278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6865B-7603-43DE-8BCE-B20041807CBB}" type="slidenum">
              <a:rPr lang="en-US" smtClean="0"/>
              <a:t>‹#›</a:t>
            </a:fld>
            <a:endParaRPr lang="en-US"/>
          </a:p>
        </p:txBody>
      </p:sp>
    </p:spTree>
    <p:extLst>
      <p:ext uri="{BB962C8B-B14F-4D97-AF65-F5344CB8AC3E}">
        <p14:creationId xmlns:p14="http://schemas.microsoft.com/office/powerpoint/2010/main" val="561566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942E6BD-A769-46BE-B371-E6FBEC6DFA41}" type="datetimeFigureOut">
              <a:rPr lang="en-US" smtClean="0"/>
              <a:t>10/1/2025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16865B-7603-43DE-8BCE-B20041807CBB}"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841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7942E6BD-A769-46BE-B371-E6FBEC6DFA41}"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6865B-7603-43DE-8BCE-B20041807CBB}" type="slidenum">
              <a:rPr lang="en-US" smtClean="0"/>
              <a:t>‹#›</a:t>
            </a:fld>
            <a:endParaRPr lang="en-US"/>
          </a:p>
        </p:txBody>
      </p:sp>
    </p:spTree>
    <p:extLst>
      <p:ext uri="{BB962C8B-B14F-4D97-AF65-F5344CB8AC3E}">
        <p14:creationId xmlns:p14="http://schemas.microsoft.com/office/powerpoint/2010/main" val="3392298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7942E6BD-A769-46BE-B371-E6FBEC6DFA41}" type="datetimeFigureOut">
              <a:rPr lang="en-US" smtClean="0"/>
              <a:t>10/1/2025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16865B-7603-43DE-8BCE-B20041807CBB}"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48676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942E6BD-A769-46BE-B371-E6FBEC6DFA41}" type="datetimeFigureOut">
              <a:rPr lang="en-US" smtClean="0"/>
              <a:t>10/1/2025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16865B-7603-43DE-8BCE-B20041807CBB}"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45312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42E6BD-A769-46BE-B371-E6FBEC6DFA41}" type="datetimeFigureOut">
              <a:rPr lang="en-US" smtClean="0"/>
              <a:t>10/1/2025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16865B-7603-43DE-8BCE-B20041807CBB}" type="slidenum">
              <a:rPr lang="en-US" smtClean="0"/>
              <a:t>‹#›</a:t>
            </a:fld>
            <a:endParaRPr lang="en-US"/>
          </a:p>
        </p:txBody>
      </p:sp>
    </p:spTree>
    <p:extLst>
      <p:ext uri="{BB962C8B-B14F-4D97-AF65-F5344CB8AC3E}">
        <p14:creationId xmlns:p14="http://schemas.microsoft.com/office/powerpoint/2010/main" val="35124900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2E6BD-A769-46BE-B371-E6FBEC6DFA41}"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6865B-7603-43DE-8BCE-B20041807CBB}"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02761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42E6BD-A769-46BE-B371-E6FBEC6DFA41}" type="datetimeFigureOut">
              <a:rPr lang="en-US" smtClean="0"/>
              <a:t>10/1/2025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16865B-7603-43DE-8BCE-B20041807CBB}" type="slidenum">
              <a:rPr lang="en-US" smtClean="0"/>
              <a:t>‹#›</a:t>
            </a:fld>
            <a:endParaRPr lang="en-US"/>
          </a:p>
        </p:txBody>
      </p:sp>
    </p:spTree>
    <p:extLst>
      <p:ext uri="{BB962C8B-B14F-4D97-AF65-F5344CB8AC3E}">
        <p14:creationId xmlns:p14="http://schemas.microsoft.com/office/powerpoint/2010/main" val="14799534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tileRect/>
        </a:gradFill>
        <a:effectLst/>
      </p:bgPr>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942E6BD-A769-46BE-B371-E6FBEC6DFA41}" type="datetimeFigureOut">
              <a:rPr lang="en-US" smtClean="0"/>
              <a:t>10/1/2025</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A516865B-7603-43DE-8BCE-B20041807CBB}" type="slidenum">
              <a:rPr lang="en-US" smtClean="0"/>
              <a:t>‹#›</a:t>
            </a:fld>
            <a:endParaRPr lang="en-US"/>
          </a:p>
        </p:txBody>
      </p:sp>
    </p:spTree>
    <p:extLst>
      <p:ext uri="{BB962C8B-B14F-4D97-AF65-F5344CB8AC3E}">
        <p14:creationId xmlns:p14="http://schemas.microsoft.com/office/powerpoint/2010/main" val="2861735090"/>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Layout" Target="../slideLayouts/slideLayout7.xml"/><Relationship Id="rId1" Type="http://schemas.openxmlformats.org/officeDocument/2006/relationships/themeOverride" Target="../theme/themeOverride3.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7.xml"/><Relationship Id="rId1" Type="http://schemas.openxmlformats.org/officeDocument/2006/relationships/themeOverride" Target="../theme/themeOverride6.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hemeOverride" Target="../theme/themeOverride7.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7.xml"/><Relationship Id="rId1" Type="http://schemas.openxmlformats.org/officeDocument/2006/relationships/themeOverride" Target="../theme/themeOverride8.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7.xml"/><Relationship Id="rId1" Type="http://schemas.openxmlformats.org/officeDocument/2006/relationships/themeOverride" Target="../theme/themeOverride9.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7.xml"/><Relationship Id="rId1" Type="http://schemas.openxmlformats.org/officeDocument/2006/relationships/themeOverride" Target="../theme/themeOverride10.xml"/></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7.xml"/><Relationship Id="rId1" Type="http://schemas.openxmlformats.org/officeDocument/2006/relationships/themeOverride" Target="../theme/themeOverride11.xml"/><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7.xml"/><Relationship Id="rId1" Type="http://schemas.openxmlformats.org/officeDocument/2006/relationships/themeOverride" Target="../theme/themeOverride12.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7.xml"/><Relationship Id="rId1" Type="http://schemas.openxmlformats.org/officeDocument/2006/relationships/themeOverride" Target="../theme/themeOverride13.xml"/><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themeOverride" Target="../theme/themeOverride14.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hemeOverride" Target="../theme/themeOverride15.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7.xml"/><Relationship Id="rId1" Type="http://schemas.openxmlformats.org/officeDocument/2006/relationships/themeOverride" Target="../theme/themeOverride16.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7.xml"/><Relationship Id="rId1" Type="http://schemas.openxmlformats.org/officeDocument/2006/relationships/themeOverride" Target="../theme/themeOverride17.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7.xml"/><Relationship Id="rId1" Type="http://schemas.openxmlformats.org/officeDocument/2006/relationships/themeOverride" Target="../theme/themeOverride18.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hemeOverride" Target="../theme/themeOverride19.xml"/><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7.xml"/><Relationship Id="rId1" Type="http://schemas.openxmlformats.org/officeDocument/2006/relationships/themeOverride" Target="../theme/themeOverride20.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7.xml"/><Relationship Id="rId1" Type="http://schemas.openxmlformats.org/officeDocument/2006/relationships/themeOverride" Target="../theme/themeOverride21.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7.xml"/><Relationship Id="rId1" Type="http://schemas.openxmlformats.org/officeDocument/2006/relationships/themeOverride" Target="../theme/themeOverride2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slideLayout" Target="../slideLayouts/slideLayout7.xml"/><Relationship Id="rId1" Type="http://schemas.openxmlformats.org/officeDocument/2006/relationships/themeOverride" Target="../theme/themeOverride23.xml"/><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7.xml"/><Relationship Id="rId1" Type="http://schemas.openxmlformats.org/officeDocument/2006/relationships/themeOverride" Target="../theme/themeOverride24.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themeOverride" Target="../theme/themeOverride25.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themeOverride" Target="../theme/themeOverride26.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themeOverride" Target="../theme/themeOverride27.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themeOverride" Target="../theme/themeOverride28.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themeOverride" Target="../theme/themeOverride29.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themeOverride" Target="../theme/themeOverride30.xml"/></Relationships>
</file>

<file path=ppt/slides/_rels/slide6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slideLayout" Target="../slideLayouts/slideLayout7.xml"/><Relationship Id="rId1" Type="http://schemas.openxmlformats.org/officeDocument/2006/relationships/themeOverride" Target="../theme/themeOverride31.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themeOverride" Target="../theme/themeOverride32.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slideLayout" Target="../slideLayouts/slideLayout7.xml"/><Relationship Id="rId1" Type="http://schemas.openxmlformats.org/officeDocument/2006/relationships/themeOverride" Target="../theme/themeOverride3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themeOverride" Target="../theme/themeOverride34.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themeOverride" Target="../theme/themeOverride35.xml"/></Relationships>
</file>

<file path=ppt/slides/_rels/slide7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7.xml"/><Relationship Id="rId1" Type="http://schemas.openxmlformats.org/officeDocument/2006/relationships/themeOverride" Target="../theme/themeOverride36.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themeOverride" Target="../theme/themeOverride37.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7.xml"/><Relationship Id="rId1" Type="http://schemas.openxmlformats.org/officeDocument/2006/relationships/themeOverride" Target="../theme/themeOverride38.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themeOverride" Target="../theme/themeOverride39.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7.xml"/><Relationship Id="rId1" Type="http://schemas.openxmlformats.org/officeDocument/2006/relationships/themeOverride" Target="../theme/themeOverride40.xml"/></Relationships>
</file>

<file path=ppt/slides/_rels/slide7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slideLayout" Target="../slideLayouts/slideLayout7.xml"/><Relationship Id="rId1" Type="http://schemas.openxmlformats.org/officeDocument/2006/relationships/themeOverride" Target="../theme/themeOverride41.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slideLayout" Target="../slideLayouts/slideLayout7.xml"/><Relationship Id="rId1" Type="http://schemas.openxmlformats.org/officeDocument/2006/relationships/themeOverride" Target="../theme/themeOverride4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20000"/>
              <a:lumOff val="80000"/>
            </a:schemeClr>
          </a:solidFill>
        </p:spPr>
        <p:txBody>
          <a:bodyPr/>
          <a:lstStyle/>
          <a:p>
            <a:r>
              <a:rPr lang="en-US" u="sng" dirty="0" err="1" smtClean="0"/>
              <a:t>Shopping_trends_Data</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2" y="2557463"/>
            <a:ext cx="9601196" cy="3317875"/>
          </a:xfrm>
        </p:spPr>
      </p:pic>
    </p:spTree>
    <p:extLst>
      <p:ext uri="{BB962C8B-B14F-4D97-AF65-F5344CB8AC3E}">
        <p14:creationId xmlns:p14="http://schemas.microsoft.com/office/powerpoint/2010/main" val="4213152368"/>
      </p:ext>
    </p:extLst>
  </p:cSld>
  <p:clrMapOvr>
    <a:masterClrMapping/>
  </p:clrMapOvr>
  <p:transition spd="slow">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80" y="838782"/>
            <a:ext cx="5687579" cy="533341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3" name="Rectangle 2"/>
          <p:cNvSpPr>
            <a:spLocks noChangeArrowheads="1"/>
          </p:cNvSpPr>
          <p:nvPr/>
        </p:nvSpPr>
        <p:spPr bwMode="auto">
          <a:xfrm>
            <a:off x="6998677" y="1475381"/>
            <a:ext cx="3952321" cy="2862322"/>
          </a:xfrm>
          <a:prstGeom prst="rect">
            <a:avLst/>
          </a:prstGeom>
          <a:noFill/>
        </p:spPr>
        <p:txBody>
          <a:bodyPr wrap="square" rtlCol="0">
            <a:spAutoFit/>
          </a:bodyPr>
          <a:lstStyle/>
          <a:p>
            <a:r>
              <a:rPr lang="ar-SA" b="1" dirty="0"/>
              <a:t>الرجالة بيشتروا كتير من</a:t>
            </a:r>
            <a:r>
              <a:rPr lang="en-US" b="1" dirty="0"/>
              <a:t> </a:t>
            </a:r>
            <a:r>
              <a:rPr lang="ar-SA" b="1" dirty="0"/>
              <a:t>الملابس الأساسية</a:t>
            </a:r>
            <a:r>
              <a:rPr lang="en-US" b="1" dirty="0"/>
              <a:t> </a:t>
            </a:r>
            <a:r>
              <a:rPr lang="ar-SA" b="1" dirty="0"/>
              <a:t>زي</a:t>
            </a:r>
            <a:r>
              <a:rPr lang="en-US" b="1" dirty="0"/>
              <a:t> Pants، Shirt، Jacket، </a:t>
            </a:r>
            <a:r>
              <a:rPr lang="ar-SA" b="1" dirty="0"/>
              <a:t>و</a:t>
            </a:r>
            <a:r>
              <a:rPr lang="en-US" b="1" dirty="0"/>
              <a:t>Sweater، </a:t>
            </a:r>
            <a:r>
              <a:rPr lang="ar-SA" b="1" dirty="0"/>
              <a:t>وده طبيعي لأنهم بيحبوا القطع العملية</a:t>
            </a:r>
            <a:r>
              <a:rPr lang="en-US" b="1" dirty="0"/>
              <a:t>.</a:t>
            </a:r>
          </a:p>
          <a:p>
            <a:r>
              <a:rPr lang="ar-SA" b="1" dirty="0"/>
              <a:t>المفاجأة إنهم بيشتروا كمان من منتجات زي</a:t>
            </a:r>
            <a:r>
              <a:rPr lang="en-US" b="1" dirty="0"/>
              <a:t> Dress، Skirt، Blouse، Jewelry </a:t>
            </a:r>
            <a:r>
              <a:rPr lang="ar-SA" b="1" dirty="0"/>
              <a:t>بأعداد كبيرة، وده غالبًا بيكون</a:t>
            </a:r>
            <a:r>
              <a:rPr lang="en-US" b="1" dirty="0"/>
              <a:t> </a:t>
            </a:r>
            <a:r>
              <a:rPr lang="ar-SA" b="1" dirty="0"/>
              <a:t>هدايا للستات</a:t>
            </a:r>
            <a:r>
              <a:rPr lang="en-US" b="1" dirty="0"/>
              <a:t> </a:t>
            </a:r>
            <a:r>
              <a:rPr lang="ar-SA" b="1" dirty="0"/>
              <a:t>أو مشتريات عائلية</a:t>
            </a:r>
            <a:r>
              <a:rPr lang="en-US" b="1" dirty="0"/>
              <a:t>.</a:t>
            </a:r>
          </a:p>
          <a:p>
            <a:r>
              <a:rPr lang="ar-SA" b="1" dirty="0"/>
              <a:t>الإقبال على</a:t>
            </a:r>
            <a:r>
              <a:rPr lang="en-US" b="1" dirty="0"/>
              <a:t> </a:t>
            </a:r>
            <a:r>
              <a:rPr lang="ar-SA" b="1" dirty="0"/>
              <a:t>الإكسسوارات زي</a:t>
            </a:r>
            <a:r>
              <a:rPr lang="en-US" b="1" dirty="0"/>
              <a:t> Sunglasses، Belt، Hat، Backpack </a:t>
            </a:r>
            <a:r>
              <a:rPr lang="ar-SA" b="1" dirty="0"/>
              <a:t>كبير، وده بيعكس اهتمام بالمظهر مش بس بالأساسيات</a:t>
            </a:r>
            <a:r>
              <a:rPr lang="en-US" b="1" dirty="0"/>
              <a:t>.</a:t>
            </a:r>
          </a:p>
        </p:txBody>
      </p:sp>
    </p:spTree>
    <p:extLst>
      <p:ext uri="{BB962C8B-B14F-4D97-AF65-F5344CB8AC3E}">
        <p14:creationId xmlns:p14="http://schemas.microsoft.com/office/powerpoint/2010/main" val="806699351"/>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5" name="Rectangle 1"/>
          <p:cNvSpPr>
            <a:spLocks noChangeArrowheads="1"/>
          </p:cNvSpPr>
          <p:nvPr/>
        </p:nvSpPr>
        <p:spPr bwMode="auto">
          <a:xfrm>
            <a:off x="7468104" y="885204"/>
            <a:ext cx="3522785" cy="5355312"/>
          </a:xfrm>
          <a:prstGeom prst="rect">
            <a:avLst/>
          </a:prstGeom>
          <a:noFill/>
        </p:spPr>
        <p:txBody>
          <a:bodyPr wrap="square" rtlCol="0">
            <a:spAutoFit/>
          </a:bodyPr>
          <a:lstStyle/>
          <a:p>
            <a:r>
              <a:rPr lang="ar-SA" b="1" dirty="0"/>
              <a:t>الخريف هو الموسم الذهبي للشراء في كل الفئات</a:t>
            </a:r>
            <a:r>
              <a:rPr lang="en-US" b="1" dirty="0"/>
              <a:t>:</a:t>
            </a:r>
          </a:p>
          <a:p>
            <a:r>
              <a:rPr lang="ar-SA" b="1" dirty="0"/>
              <a:t>الناس بتصرف أكتر في الخريف، خصوصًا على الأحذية والملابس</a:t>
            </a:r>
            <a:r>
              <a:rPr lang="en-US" b="1" dirty="0"/>
              <a:t>.</a:t>
            </a:r>
          </a:p>
          <a:p>
            <a:r>
              <a:rPr lang="ar-SA" b="1" dirty="0"/>
              <a:t>ممكن يكون بسبب بداية المدارس، تغير الجو، أو استعداد للشتا</a:t>
            </a:r>
            <a:r>
              <a:rPr lang="en-US" b="1" dirty="0"/>
              <a:t>.</a:t>
            </a:r>
          </a:p>
          <a:p>
            <a:r>
              <a:rPr lang="ar-SA" b="1" dirty="0"/>
              <a:t>الربيع هو أضعف موسم في الإنفاق تقريبًا لكل الفئات</a:t>
            </a:r>
            <a:r>
              <a:rPr lang="en-US" b="1" dirty="0"/>
              <a:t>:</a:t>
            </a:r>
          </a:p>
          <a:p>
            <a:r>
              <a:rPr lang="ar-SA" b="1" dirty="0"/>
              <a:t>ممكن يكون الناس بتوفّر بعد الشتاء، أو إن المنتجات مش موسمية كفاية</a:t>
            </a:r>
            <a:r>
              <a:rPr lang="en-US" b="1" dirty="0"/>
              <a:t>.</a:t>
            </a:r>
          </a:p>
          <a:p>
            <a:r>
              <a:rPr lang="ar-SA" b="1" dirty="0"/>
              <a:t>الفرق في الإنفاق بين المواسم مش بسيط</a:t>
            </a:r>
            <a:r>
              <a:rPr lang="en-US" b="1" dirty="0"/>
              <a:t>:</a:t>
            </a:r>
          </a:p>
          <a:p>
            <a:r>
              <a:rPr lang="ar-SA" b="1" dirty="0"/>
              <a:t>كل فئة فيها فرق حوالي 4–5 دولار بين أعلى وأقل موسم، وده مهم جدًا في التسعير والتسويق</a:t>
            </a:r>
            <a:r>
              <a:rPr lang="en-US" b="1" dirty="0"/>
              <a:t>.</a:t>
            </a:r>
          </a:p>
          <a:p>
            <a:r>
              <a:rPr lang="en-US" b="1" dirty="0"/>
              <a:t>Footwear </a:t>
            </a:r>
            <a:r>
              <a:rPr lang="ar-SA" b="1" dirty="0"/>
              <a:t>هي الأعلى في الإنفاق عمومًا، خصوصًا في الخريف</a:t>
            </a:r>
            <a:r>
              <a:rPr lang="en-US" b="1" dirty="0"/>
              <a:t>:</a:t>
            </a:r>
          </a:p>
          <a:p>
            <a:r>
              <a:rPr lang="ar-SA" b="1" dirty="0"/>
              <a:t>ممكن تكون الأحذية الشتوية أو الرياضية هي السب</a:t>
            </a:r>
            <a:r>
              <a:rPr lang="ar-EG" b="1" dirty="0"/>
              <a:t>ب</a:t>
            </a:r>
            <a:endParaRPr lang="en-US" b="1" dirty="0"/>
          </a:p>
          <a:p>
            <a:endParaRPr lang="en-US" b="1"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390" y="1376268"/>
            <a:ext cx="6199644" cy="2509681"/>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8" name="Rectangle 7"/>
          <p:cNvSpPr/>
          <p:nvPr/>
        </p:nvSpPr>
        <p:spPr>
          <a:xfrm>
            <a:off x="1137390" y="4309792"/>
            <a:ext cx="6096000" cy="1477328"/>
          </a:xfrm>
          <a:prstGeom prst="rect">
            <a:avLst/>
          </a:prstGeom>
          <a:noFill/>
        </p:spPr>
        <p:txBody>
          <a:bodyPr wrap="square" rtlCol="0">
            <a:spAutoFit/>
          </a:bodyPr>
          <a:lstStyle/>
          <a:p>
            <a:r>
              <a:rPr lang="ar-EG" b="1" dirty="0" smtClean="0"/>
              <a:t>ركّز </a:t>
            </a:r>
            <a:r>
              <a:rPr lang="ar-EG" b="1" dirty="0"/>
              <a:t>على عروض قوية في الخريف، خصوصًا للأحذية والملابس.</a:t>
            </a:r>
          </a:p>
          <a:p>
            <a:r>
              <a:rPr lang="ar-EG" b="1" dirty="0"/>
              <a:t>في الربيع، ممكن </a:t>
            </a:r>
            <a:r>
              <a:rPr lang="ar-EG" b="1" dirty="0" smtClean="0"/>
              <a:t>تعمل خصومات </a:t>
            </a:r>
            <a:r>
              <a:rPr lang="ar-EG" b="1" dirty="0"/>
              <a:t>أو حملات تحفيزية علشان </a:t>
            </a:r>
            <a:r>
              <a:rPr lang="ar-EG" b="1" dirty="0" smtClean="0"/>
              <a:t>ترفع </a:t>
            </a:r>
            <a:r>
              <a:rPr lang="ar-EG" b="1" dirty="0"/>
              <a:t>الإنفاق.</a:t>
            </a:r>
          </a:p>
          <a:p>
            <a:r>
              <a:rPr lang="en-US" b="1" dirty="0"/>
              <a:t>Outerwear </a:t>
            </a:r>
            <a:r>
              <a:rPr lang="ar-EG" b="1" dirty="0"/>
              <a:t>محتاج تسويق ذكي في الخريف والشتا، لأنه بيحقق أعلى متوسط في المواسم الباردة.</a:t>
            </a:r>
          </a:p>
          <a:p>
            <a:r>
              <a:rPr lang="en-US" b="1" dirty="0"/>
              <a:t>Accessories </a:t>
            </a:r>
            <a:r>
              <a:rPr lang="ar-EG" b="1" dirty="0"/>
              <a:t>ممكن تتسوّق كهدايا في الخريف والشتا، لأن الإنفاق عليهم بيزيد.</a:t>
            </a:r>
          </a:p>
        </p:txBody>
      </p:sp>
    </p:spTree>
    <p:extLst>
      <p:ext uri="{BB962C8B-B14F-4D97-AF65-F5344CB8AC3E}">
        <p14:creationId xmlns:p14="http://schemas.microsoft.com/office/powerpoint/2010/main" val="2385851027"/>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14" y="902789"/>
            <a:ext cx="4978400" cy="516390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447" y="902789"/>
            <a:ext cx="4900723" cy="516390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2284551318"/>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2" name="Rectangle 1"/>
          <p:cNvSpPr/>
          <p:nvPr/>
        </p:nvSpPr>
        <p:spPr>
          <a:xfrm>
            <a:off x="844061" y="750813"/>
            <a:ext cx="10920045" cy="5324535"/>
          </a:xfrm>
          <a:prstGeom prst="rect">
            <a:avLst/>
          </a:prstGeom>
          <a:noFill/>
        </p:spPr>
        <p:txBody>
          <a:bodyPr wrap="square" rtlCol="0">
            <a:spAutoFit/>
          </a:bodyPr>
          <a:lstStyle/>
          <a:p>
            <a:r>
              <a:rPr lang="ar-EG" sz="2000" b="1" dirty="0" smtClean="0"/>
              <a:t>ولًا: توزيع العملاء حسب عدد المشتريات السابقة</a:t>
            </a:r>
          </a:p>
          <a:p>
            <a:r>
              <a:rPr lang="ar-EG" sz="2000" dirty="0" smtClean="0"/>
              <a:t>الذكور عددهم أكبر من الإناث (2652 مقابل 1248)، وده بيأثر على الأرقام المطلقة.</a:t>
            </a:r>
          </a:p>
          <a:p>
            <a:r>
              <a:rPr lang="ar-EG" sz="2000" dirty="0" smtClean="0"/>
              <a:t>لكن لما حسبنا النسب داخل كل مجموعة (11–20، 21–30، إلخ)، لقينا إن </a:t>
            </a:r>
            <a:r>
              <a:rPr lang="ar-EG" sz="2000" b="1" dirty="0" smtClean="0"/>
              <a:t>السلوك متقارب جدًا</a:t>
            </a:r>
            <a:r>
              <a:rPr lang="ar-EG" sz="2000" dirty="0" smtClean="0"/>
              <a:t> بين النوعين.</a:t>
            </a:r>
          </a:p>
          <a:p>
            <a:r>
              <a:rPr lang="ar-EG" sz="2000" dirty="0" smtClean="0"/>
              <a:t>يعني الفرق في الأرقام مش ناتج عن اختلاف في السلوك، بل عن حجم العينة.</a:t>
            </a:r>
          </a:p>
          <a:p>
            <a:r>
              <a:rPr lang="en-US" sz="2000" b="1" dirty="0" smtClean="0"/>
              <a:t>💰 </a:t>
            </a:r>
            <a:r>
              <a:rPr lang="ar-EG" sz="2000" b="1" dirty="0" smtClean="0"/>
              <a:t>ثانيًا: متوسط مبلغ الشراء حسب مجموعة المشتريات السابقة</a:t>
            </a:r>
          </a:p>
          <a:p>
            <a:r>
              <a:rPr lang="ar-EG" sz="2000" dirty="0" smtClean="0"/>
              <a:t>الإناث بيصرفوا شوية أكتر في بعض المجموعات، لكن الفرق بسيط جدًا.</a:t>
            </a:r>
          </a:p>
          <a:p>
            <a:r>
              <a:rPr lang="ar-EG" sz="2000" dirty="0" smtClean="0"/>
              <a:t>العملاء في مجموعة "11–20" عندهم أعلى متوسط إنفاق، وده ممكن يكون لأنهم بيشتروا منتجات أغلى في البداية.</a:t>
            </a:r>
          </a:p>
          <a:p>
            <a:r>
              <a:rPr lang="ar-EG" sz="2000" dirty="0" smtClean="0"/>
              <a:t>العملاء في "41–50" عددهم الأكبر، لكن متوسط الإنفاق مش بالضرورة الأعلى.</a:t>
            </a:r>
          </a:p>
          <a:p>
            <a:r>
              <a:rPr lang="en-US" sz="2000" b="1" dirty="0" smtClean="0"/>
              <a:t> Insights </a:t>
            </a:r>
            <a:r>
              <a:rPr lang="ar-EG" sz="2000" b="1" dirty="0" smtClean="0"/>
              <a:t>:</a:t>
            </a:r>
          </a:p>
          <a:p>
            <a:r>
              <a:rPr lang="ar-EG" sz="2000" b="1" dirty="0" smtClean="0"/>
              <a:t>العملاء الجدد (11–20 عملية)</a:t>
            </a:r>
            <a:r>
              <a:rPr lang="ar-EG" sz="2000" dirty="0" smtClean="0"/>
              <a:t> بيصرفوا أكتر في كل عملية → دول محتاجين ترحيب وتسويق ذكي.</a:t>
            </a:r>
          </a:p>
          <a:p>
            <a:r>
              <a:rPr lang="ar-EG" sz="2000" b="1" dirty="0" smtClean="0"/>
              <a:t>العملاء النشطين (41–50 عملية)</a:t>
            </a:r>
            <a:r>
              <a:rPr lang="ar-EG" sz="2000" dirty="0" smtClean="0"/>
              <a:t> عددهم كبير جدًا → دول يستحقوا برامج ولاء أو عروض خاصة.</a:t>
            </a:r>
          </a:p>
          <a:p>
            <a:r>
              <a:rPr lang="ar-EG" sz="2000" b="1" dirty="0" smtClean="0"/>
              <a:t>الفرق بين الرجالة والستات مش كبير في السلوك، بس الرجالة ممثلين أكتر في البيانات</a:t>
            </a:r>
            <a:r>
              <a:rPr lang="ar-EG" sz="2000" dirty="0" smtClean="0"/>
              <a:t>.</a:t>
            </a:r>
          </a:p>
          <a:p>
            <a:r>
              <a:rPr lang="en-US" sz="2000" b="1" dirty="0" smtClean="0"/>
              <a:t> </a:t>
            </a:r>
            <a:r>
              <a:rPr lang="ar-EG" sz="2000" b="1" dirty="0" smtClean="0"/>
              <a:t>توصيات عملية:</a:t>
            </a:r>
            <a:endParaRPr lang="en-US" sz="2000" b="1" dirty="0" smtClean="0"/>
          </a:p>
          <a:p>
            <a:pPr lvl="0" eaLnBrk="0" fontAlgn="base" hangingPunct="0">
              <a:spcBef>
                <a:spcPct val="0"/>
              </a:spcBef>
              <a:spcAft>
                <a:spcPct val="0"/>
              </a:spcAft>
              <a:buFontTx/>
              <a:buChar char="•"/>
            </a:pPr>
            <a:r>
              <a:rPr lang="ar-EG" sz="2000" b="1" dirty="0" smtClean="0">
                <a:latin typeface="Arial" panose="020B0604020202020204" pitchFamily="34" charset="0"/>
                <a:cs typeface="Arial" panose="020B0604020202020204" pitchFamily="34" charset="0"/>
              </a:rPr>
              <a:t>اٍس</a:t>
            </a:r>
            <a:r>
              <a:rPr kumimoji="0" lang="ar-SA"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تهدف مجموعة "11–20" بعروض ترحيبية أو منتجات عالية القيمة</a:t>
            </a:r>
            <a:r>
              <a:rPr kumimoji="0" lang="en-US" sz="2000" b="0" i="0" u="none" strike="noStrike" cap="none" normalizeH="0" baseline="0" dirty="0" smtClean="0">
                <a:ln>
                  <a:noFill/>
                </a:ln>
                <a:solidFill>
                  <a:schemeClr val="tx1"/>
                </a:solidFill>
                <a:effectLst/>
                <a:latin typeface="Arial" panose="020B0604020202020204" pitchFamily="34" charset="0"/>
              </a:rPr>
              <a:t>.</a:t>
            </a:r>
          </a:p>
          <a:p>
            <a:pPr lvl="0" eaLnBrk="0" fontAlgn="base" hangingPunct="0">
              <a:spcBef>
                <a:spcPct val="0"/>
              </a:spcBef>
              <a:spcAft>
                <a:spcPct val="0"/>
              </a:spcAft>
              <a:buFontTx/>
              <a:buChar char="•"/>
            </a:pPr>
            <a:r>
              <a:rPr kumimoji="0" lang="ar-SA"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فعل برامج ولاء لمجموعة "41–50" لأنهم الأكثر نشاطً</a:t>
            </a:r>
            <a:endParaRPr kumimoji="0" lang="en-US" sz="2000" b="0" i="0" u="none" strike="noStrike" cap="none" normalizeH="0" baseline="0" dirty="0" smtClean="0">
              <a:ln>
                <a:noFill/>
              </a:ln>
              <a:solidFill>
                <a:schemeClr val="tx1"/>
              </a:solidFill>
              <a:effectLst/>
              <a:latin typeface="Arial" panose="020B0604020202020204" pitchFamily="34" charset="0"/>
            </a:endParaRPr>
          </a:p>
          <a:p>
            <a:endParaRPr lang="ar-EG" sz="2000" b="1" dirty="0" smtClean="0"/>
          </a:p>
          <a:p>
            <a:endParaRPr lang="ar-EG" sz="2000" b="1" dirty="0" smtClean="0"/>
          </a:p>
        </p:txBody>
      </p:sp>
    </p:spTree>
    <p:extLst>
      <p:ext uri="{BB962C8B-B14F-4D97-AF65-F5344CB8AC3E}">
        <p14:creationId xmlns:p14="http://schemas.microsoft.com/office/powerpoint/2010/main" val="243827194"/>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881" y="678761"/>
            <a:ext cx="6338796" cy="5458270"/>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600" y="678761"/>
            <a:ext cx="4246717" cy="5458270"/>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2333174983"/>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2" name="Rectangle 1"/>
          <p:cNvSpPr/>
          <p:nvPr/>
        </p:nvSpPr>
        <p:spPr>
          <a:xfrm>
            <a:off x="1907931" y="2104829"/>
            <a:ext cx="9258300" cy="2308324"/>
          </a:xfrm>
          <a:prstGeom prst="rect">
            <a:avLst/>
          </a:prstGeom>
          <a:noFill/>
        </p:spPr>
        <p:txBody>
          <a:bodyPr wrap="square" rtlCol="0">
            <a:spAutoFit/>
          </a:bodyPr>
          <a:lstStyle/>
          <a:p>
            <a:pPr lvl="2"/>
            <a:endParaRPr lang="ar-EG" b="1" dirty="0"/>
          </a:p>
          <a:p>
            <a:pPr lvl="2"/>
            <a:r>
              <a:rPr lang="ar-EG" b="1" dirty="0"/>
              <a:t>الستات مش بس بيشتروا منتجات أغلى، لكن كمان بيبدأوا علاقتهم الشرائية بمنتجات فاخرة.</a:t>
            </a:r>
          </a:p>
          <a:p>
            <a:pPr lvl="2"/>
            <a:r>
              <a:rPr lang="ar-EG" b="1" dirty="0"/>
              <a:t>الرجالة بيشتروا أكتر من منتجات زي </a:t>
            </a:r>
            <a:r>
              <a:rPr lang="en-US" b="1" dirty="0"/>
              <a:t>Pants، Shoes، Hoodie، Jacket، </a:t>
            </a:r>
            <a:r>
              <a:rPr lang="ar-EG" b="1" dirty="0"/>
              <a:t>ومتوسط أسعارهم أقل.</a:t>
            </a:r>
          </a:p>
          <a:p>
            <a:pPr lvl="2"/>
            <a:r>
              <a:rPr lang="ar-EG" b="1" dirty="0"/>
              <a:t>ده بيخلي الإناث يظهروا بمتوسط إنفاق أعلى، خصوصًا في المراحل الأولى من الشراء.</a:t>
            </a:r>
          </a:p>
          <a:p>
            <a:pPr lvl="2"/>
            <a:r>
              <a:rPr lang="ar-EG" b="1" dirty="0"/>
              <a:t>توصيات تسويقيه</a:t>
            </a:r>
          </a:p>
          <a:p>
            <a:pPr lvl="2"/>
            <a:r>
              <a:rPr lang="ar-EG" b="1" dirty="0"/>
              <a:t>استهدفي الإناث في مجموعات الشراء الأولى بعروض على المنتجات الفاخرة أو النسائية.</a:t>
            </a:r>
          </a:p>
          <a:p>
            <a:pPr lvl="2"/>
            <a:r>
              <a:rPr lang="ar-EG" b="1" dirty="0"/>
              <a:t>ركّزي على القيمة والجودة في التسويق للستات، لأنهم بيميلوا للشراء من الفئات الأعلى سعرًا.</a:t>
            </a:r>
          </a:p>
          <a:p>
            <a:pPr lvl="2"/>
            <a:r>
              <a:rPr lang="ar-EG" b="1" dirty="0"/>
              <a:t>الرجالة ممكن تستهدفيهم بعروض كمية أو منتجات عملية بأسعار تنافسية.</a:t>
            </a:r>
          </a:p>
        </p:txBody>
      </p:sp>
    </p:spTree>
    <p:extLst>
      <p:ext uri="{BB962C8B-B14F-4D97-AF65-F5344CB8AC3E}">
        <p14:creationId xmlns:p14="http://schemas.microsoft.com/office/powerpoint/2010/main" val="3396347911"/>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893" y="987547"/>
            <a:ext cx="5240216" cy="4882906"/>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3"/>
          <p:cNvSpPr>
            <a:spLocks noChangeArrowheads="1"/>
          </p:cNvSpPr>
          <p:nvPr/>
        </p:nvSpPr>
        <p:spPr bwMode="auto">
          <a:xfrm>
            <a:off x="6224954" y="612846"/>
            <a:ext cx="5235363" cy="5632311"/>
          </a:xfrm>
          <a:prstGeom prst="rect">
            <a:avLst/>
          </a:prstGeom>
          <a:noFill/>
        </p:spPr>
        <p:txBody>
          <a:bodyPr wrap="square" rtlCol="0">
            <a:spAutoFit/>
          </a:bodyPr>
          <a:lstStyle/>
          <a:p>
            <a:r>
              <a:rPr lang="en-US" b="1" dirty="0"/>
              <a:t>Insight </a:t>
            </a:r>
            <a:r>
              <a:rPr lang="ar-SA" b="1" dirty="0"/>
              <a:t>رئيسي</a:t>
            </a:r>
            <a:r>
              <a:rPr lang="en-US" b="1" dirty="0"/>
              <a:t>:</a:t>
            </a:r>
          </a:p>
          <a:p>
            <a:r>
              <a:rPr lang="ar-SA" b="1" dirty="0"/>
              <a:t>كل المنتجات المعروضة في البيانات فيها تفاوت واضح في مبلغ الشراء</a:t>
            </a:r>
            <a:r>
              <a:rPr lang="en-US" b="1" dirty="0"/>
              <a:t> (Purchase Amount)، </a:t>
            </a:r>
            <a:r>
              <a:rPr lang="ar-SA" b="1" dirty="0"/>
              <a:t>مما يعني إن كل منتج بيتم شراؤه بأسعار مختلفة حسب العميل أو ظروف الشراء</a:t>
            </a:r>
            <a:r>
              <a:rPr lang="en-US" b="1" dirty="0"/>
              <a:t>.</a:t>
            </a:r>
          </a:p>
          <a:p>
            <a:endParaRPr lang="en-US" b="1" dirty="0"/>
          </a:p>
          <a:p>
            <a:r>
              <a:rPr lang="en-US" b="1" dirty="0"/>
              <a:t> </a:t>
            </a:r>
            <a:r>
              <a:rPr lang="ar-SA" b="1" dirty="0"/>
              <a:t>تفسير بصيغة عامية</a:t>
            </a:r>
            <a:r>
              <a:rPr lang="en-US" b="1" dirty="0"/>
              <a:t>:</a:t>
            </a:r>
          </a:p>
          <a:p>
            <a:r>
              <a:rPr lang="ar-SA" b="1" dirty="0"/>
              <a:t>مفيش منتج واحد سعره ثابت أو موحد، حتى المنتجات البسيطة زي</a:t>
            </a:r>
            <a:r>
              <a:rPr lang="en-US" b="1" dirty="0"/>
              <a:t> T-shirt </a:t>
            </a:r>
            <a:r>
              <a:rPr lang="ar-SA" b="1" dirty="0"/>
              <a:t>أو</a:t>
            </a:r>
            <a:r>
              <a:rPr lang="en-US" b="1" dirty="0"/>
              <a:t> Socks </a:t>
            </a:r>
            <a:r>
              <a:rPr lang="ar-SA" b="1" dirty="0"/>
              <a:t>فيها نقاط شراء بتتراوح من أسعار منخفضة جدًا لأسعار متوسطة</a:t>
            </a:r>
            <a:r>
              <a:rPr lang="en-US" b="1" dirty="0"/>
              <a:t>.</a:t>
            </a:r>
          </a:p>
          <a:p>
            <a:r>
              <a:rPr lang="ar-SA" b="1" dirty="0"/>
              <a:t>المنتجات الفاخرة زي</a:t>
            </a:r>
            <a:r>
              <a:rPr lang="en-US" b="1" dirty="0"/>
              <a:t> Jewelry </a:t>
            </a:r>
            <a:r>
              <a:rPr lang="ar-SA" b="1" dirty="0"/>
              <a:t>و</a:t>
            </a:r>
            <a:r>
              <a:rPr lang="en-US" b="1" dirty="0"/>
              <a:t>Handbag </a:t>
            </a:r>
            <a:r>
              <a:rPr lang="ar-SA" b="1" dirty="0"/>
              <a:t>فيها تفاوت أكبر، وده طبيعي لأنها بتُباع بأشكال وماركات مختلفة</a:t>
            </a:r>
            <a:r>
              <a:rPr lang="en-US" b="1" dirty="0"/>
              <a:t>.</a:t>
            </a:r>
          </a:p>
          <a:p>
            <a:r>
              <a:rPr lang="ar-SA" b="1" dirty="0"/>
              <a:t>التوزيع الرأسي للنقاط في الرسم بيأكد إن كل منتج عنده</a:t>
            </a:r>
            <a:r>
              <a:rPr lang="en-US" b="1" dirty="0"/>
              <a:t> "Range" </a:t>
            </a:r>
            <a:r>
              <a:rPr lang="ar-SA" b="1" dirty="0"/>
              <a:t>من الأسعار، مش نقطة واحدة</a:t>
            </a:r>
            <a:r>
              <a:rPr lang="en-US" b="1" dirty="0"/>
              <a:t>.</a:t>
            </a:r>
          </a:p>
          <a:p>
            <a:endParaRPr lang="en-US" b="1" dirty="0"/>
          </a:p>
          <a:p>
            <a:r>
              <a:rPr lang="en-US" b="1" dirty="0"/>
              <a:t> </a:t>
            </a:r>
            <a:r>
              <a:rPr lang="ar-SA" b="1" dirty="0"/>
              <a:t>ليه ده مهم؟</a:t>
            </a:r>
            <a:endParaRPr lang="en-US" b="1" dirty="0"/>
          </a:p>
          <a:p>
            <a:r>
              <a:rPr lang="ar-SA" b="1" dirty="0"/>
              <a:t>ده بيقول إن</a:t>
            </a:r>
            <a:r>
              <a:rPr lang="en-US" b="1" dirty="0"/>
              <a:t> </a:t>
            </a:r>
            <a:r>
              <a:rPr lang="ar-SA" b="1" dirty="0"/>
              <a:t>سلوك الشراء متنوع جدًا</a:t>
            </a:r>
            <a:r>
              <a:rPr lang="en-US" b="1" dirty="0"/>
              <a:t>، </a:t>
            </a:r>
            <a:r>
              <a:rPr lang="ar-SA" b="1" dirty="0"/>
              <a:t>وفيه عملاء بيدفعوا أكتر لنفس المنتج لأسباب مختلفة (جودة، ماركة، موسم، خصومات، إلخ)</a:t>
            </a:r>
            <a:r>
              <a:rPr lang="en-US" b="1" dirty="0"/>
              <a:t>.</a:t>
            </a:r>
          </a:p>
          <a:p>
            <a:r>
              <a:rPr lang="ar-SA" b="1" dirty="0"/>
              <a:t>بيفتح باب لتسعير ديناميكي أو عروض مخصصة حسب نوع العميل</a:t>
            </a:r>
            <a:r>
              <a:rPr lang="en-US" b="1" dirty="0"/>
              <a:t>.</a:t>
            </a:r>
          </a:p>
          <a:p>
            <a:r>
              <a:rPr lang="ar-SA" b="1" dirty="0"/>
              <a:t>بيساعدك تفهم إن المنتج الواحد ممكن يخدم أكتر من شريحة سعرية</a:t>
            </a:r>
            <a:r>
              <a:rPr lang="en-US" b="1" dirty="0"/>
              <a:t>.</a:t>
            </a:r>
          </a:p>
          <a:p>
            <a:endParaRPr lang="en-US" b="1" dirty="0"/>
          </a:p>
        </p:txBody>
      </p:sp>
    </p:spTree>
    <p:extLst>
      <p:ext uri="{BB962C8B-B14F-4D97-AF65-F5344CB8AC3E}">
        <p14:creationId xmlns:p14="http://schemas.microsoft.com/office/powerpoint/2010/main" val="2499507257"/>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182" y="724622"/>
            <a:ext cx="10777136" cy="547297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52220164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graphicFrame>
        <p:nvGraphicFramePr>
          <p:cNvPr id="10" name="Table 9"/>
          <p:cNvGraphicFramePr>
            <a:graphicFrameLocks noGrp="1"/>
          </p:cNvGraphicFramePr>
          <p:nvPr/>
        </p:nvGraphicFramePr>
        <p:xfrm>
          <a:off x="928914" y="4229180"/>
          <a:ext cx="10531404" cy="1558172"/>
        </p:xfrm>
        <a:graphic>
          <a:graphicData uri="http://schemas.openxmlformats.org/drawingml/2006/table">
            <a:tbl>
              <a:tblPr/>
              <a:tblGrid>
                <a:gridCol w="5265702"/>
                <a:gridCol w="5265702"/>
              </a:tblGrid>
              <a:tr h="263367">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r>
              <a:tr h="263367">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r>
              <a:tr h="263367">
                <a:tc>
                  <a:txBody>
                    <a:bodyPr/>
                    <a:lstStyle/>
                    <a:p>
                      <a:endParaRPr lang="en-US"/>
                    </a:p>
                  </a:txBody>
                  <a:tcPr anchor="ctr">
                    <a:lnL>
                      <a:noFill/>
                    </a:lnL>
                    <a:lnR>
                      <a:noFill/>
                    </a:lnR>
                    <a:lnT>
                      <a:noFill/>
                    </a:lnT>
                    <a:lnB>
                      <a:noFill/>
                    </a:lnB>
                  </a:tcPr>
                </a:tc>
                <a:tc>
                  <a:txBody>
                    <a:bodyPr/>
                    <a:lstStyle/>
                    <a:p>
                      <a:endParaRPr lang="en-US"/>
                    </a:p>
                  </a:txBody>
                  <a:tcPr anchor="ctr">
                    <a:lnL>
                      <a:noFill/>
                    </a:lnL>
                    <a:lnR>
                      <a:noFill/>
                    </a:lnR>
                    <a:lnT>
                      <a:noFill/>
                    </a:lnT>
                    <a:lnB>
                      <a:noFill/>
                    </a:lnB>
                  </a:tcPr>
                </a:tc>
              </a:tr>
              <a:tr h="460892">
                <a:tc>
                  <a:txBody>
                    <a:bodyPr/>
                    <a:lstStyle/>
                    <a:p>
                      <a:endParaRPr lang="en-US"/>
                    </a:p>
                  </a:txBody>
                  <a:tcPr anchor="ctr">
                    <a:lnL>
                      <a:noFill/>
                    </a:lnL>
                    <a:lnR>
                      <a:noFill/>
                    </a:lnR>
                    <a:lnT>
                      <a:noFill/>
                    </a:lnT>
                    <a:lnB>
                      <a:noFill/>
                    </a:lnB>
                  </a:tcPr>
                </a:tc>
                <a:tc>
                  <a:txBody>
                    <a:bodyPr/>
                    <a:lstStyle/>
                    <a:p>
                      <a:endParaRPr lang="en-US" dirty="0"/>
                    </a:p>
                  </a:txBody>
                  <a:tcPr anchor="ctr">
                    <a:lnL>
                      <a:noFill/>
                    </a:lnL>
                    <a:lnR>
                      <a:noFill/>
                    </a:lnR>
                    <a:lnT>
                      <a:noFill/>
                    </a:lnT>
                    <a:lnB>
                      <a:noFill/>
                    </a:lnB>
                  </a:tcPr>
                </a:tc>
              </a:tr>
            </a:tbl>
          </a:graphicData>
        </a:graphic>
      </p:graphicFrame>
      <p:sp>
        <p:nvSpPr>
          <p:cNvPr id="11" name="Rectangle 2"/>
          <p:cNvSpPr>
            <a:spLocks noChangeArrowheads="1"/>
          </p:cNvSpPr>
          <p:nvPr/>
        </p:nvSpPr>
        <p:spPr bwMode="auto">
          <a:xfrm>
            <a:off x="1190170" y="684782"/>
            <a:ext cx="9718604"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sz="1600" b="1" dirty="0">
                <a:latin typeface="Arial" panose="020B0604020202020204" pitchFamily="34" charset="0"/>
                <a:cs typeface="Arial" panose="020B0604020202020204" pitchFamily="34" charset="0"/>
              </a:rPr>
              <a:t>فئة 56+ بتشتري مجموعة واسعة من المنتجات، وكل منتج بيظهر بتفاوت واضح في عدد المرات اللي اتشترى فيها، لكن فيه ميل واضح نحو المنتجات الفاخرة والعملية</a:t>
            </a:r>
            <a:r>
              <a:rPr lang="en-US" sz="1600"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sz="16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sz="1600" b="1" dirty="0">
                <a:latin typeface="Arial" panose="020B0604020202020204" pitchFamily="34" charset="0"/>
                <a:cs typeface="Arial" panose="020B0604020202020204" pitchFamily="34" charset="0"/>
              </a:rPr>
              <a:t>🔍 </a:t>
            </a:r>
            <a:r>
              <a:rPr lang="ar-SA" sz="1600" b="1" dirty="0">
                <a:latin typeface="Arial" panose="020B0604020202020204" pitchFamily="34" charset="0"/>
                <a:cs typeface="Arial" panose="020B0604020202020204" pitchFamily="34" charset="0"/>
              </a:rPr>
              <a:t>تحليل بصيغة عامية</a:t>
            </a:r>
            <a:r>
              <a:rPr lang="en-US" sz="16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1600" b="1" dirty="0">
                <a:latin typeface="Arial" panose="020B0604020202020204" pitchFamily="34" charset="0"/>
                <a:cs typeface="Arial" panose="020B0604020202020204" pitchFamily="34" charset="0"/>
              </a:rPr>
              <a:t>أكتر منتج اتشترى هو</a:t>
            </a:r>
            <a:r>
              <a:rPr lang="en-US" sz="1600" b="1" dirty="0">
                <a:latin typeface="Arial" panose="020B0604020202020204" pitchFamily="34" charset="0"/>
                <a:cs typeface="Arial" panose="020B0604020202020204" pitchFamily="34" charset="0"/>
              </a:rPr>
              <a:t> Jewelry، </a:t>
            </a:r>
            <a:r>
              <a:rPr lang="ar-SA" sz="1600" b="1" dirty="0">
                <a:latin typeface="Arial" panose="020B0604020202020204" pitchFamily="34" charset="0"/>
                <a:cs typeface="Arial" panose="020B0604020202020204" pitchFamily="34" charset="0"/>
              </a:rPr>
              <a:t>وده بيأكد إن الفئة دي بتميل للمنتجات الفاخرة أو الهدايا</a:t>
            </a:r>
            <a:r>
              <a:rPr lang="en-US" sz="16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1600" b="1" dirty="0">
                <a:latin typeface="Arial" panose="020B0604020202020204" pitchFamily="34" charset="0"/>
                <a:cs typeface="Arial" panose="020B0604020202020204" pitchFamily="34" charset="0"/>
              </a:rPr>
              <a:t>بعده مباشرة</a:t>
            </a:r>
            <a:r>
              <a:rPr lang="en-US" sz="1600" b="1" dirty="0">
                <a:latin typeface="Arial" panose="020B0604020202020204" pitchFamily="34" charset="0"/>
                <a:cs typeface="Arial" panose="020B0604020202020204" pitchFamily="34" charset="0"/>
              </a:rPr>
              <a:t>: Dress، Handbag، Socks، Skirt، Jacket → </a:t>
            </a:r>
            <a:r>
              <a:rPr lang="ar-SA" sz="1600" b="1" dirty="0">
                <a:latin typeface="Arial" panose="020B0604020202020204" pitchFamily="34" charset="0"/>
                <a:cs typeface="Arial" panose="020B0604020202020204" pitchFamily="34" charset="0"/>
              </a:rPr>
              <a:t>كلها منتجات مرتبطة بالراحة أو المظهر الخارجي</a:t>
            </a:r>
            <a:r>
              <a:rPr lang="en-US" sz="16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1600" b="1" dirty="0">
                <a:latin typeface="Arial" panose="020B0604020202020204" pitchFamily="34" charset="0"/>
                <a:cs typeface="Arial" panose="020B0604020202020204" pitchFamily="34" charset="0"/>
              </a:rPr>
              <a:t>المنتجات الأقل زي</a:t>
            </a:r>
            <a:r>
              <a:rPr lang="en-US" sz="1600" b="1" dirty="0">
                <a:latin typeface="Arial" panose="020B0604020202020204" pitchFamily="34" charset="0"/>
                <a:cs typeface="Arial" panose="020B0604020202020204" pitchFamily="34" charset="0"/>
              </a:rPr>
              <a:t> Jeans، Sneakers، Backpack </a:t>
            </a:r>
            <a:r>
              <a:rPr lang="ar-SA" sz="1600" b="1" dirty="0">
                <a:latin typeface="Arial" panose="020B0604020202020204" pitchFamily="34" charset="0"/>
                <a:cs typeface="Arial" panose="020B0604020202020204" pitchFamily="34" charset="0"/>
              </a:rPr>
              <a:t>بتدل إن الفئة دي مش بتركّز على المنتجات الشبابية أو العملية اليومية</a:t>
            </a:r>
            <a:r>
              <a:rPr lang="en-US" sz="1600"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sz="16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sz="1600" b="1" dirty="0">
                <a:latin typeface="Arial" panose="020B0604020202020204" pitchFamily="34" charset="0"/>
                <a:cs typeface="Arial" panose="020B0604020202020204" pitchFamily="34" charset="0"/>
              </a:rPr>
              <a:t> </a:t>
            </a:r>
            <a:r>
              <a:rPr lang="ar-SA" sz="1600" b="1" dirty="0">
                <a:latin typeface="Arial" panose="020B0604020202020204" pitchFamily="34" charset="0"/>
                <a:cs typeface="Arial" panose="020B0604020202020204" pitchFamily="34" charset="0"/>
              </a:rPr>
              <a:t>ليه ده مهم؟</a:t>
            </a:r>
            <a:endParaRPr lang="en-US" sz="16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sz="1600" b="1" dirty="0">
                <a:latin typeface="Arial" panose="020B0604020202020204" pitchFamily="34" charset="0"/>
                <a:cs typeface="Arial" panose="020B0604020202020204" pitchFamily="34" charset="0"/>
              </a:rPr>
              <a:t>ذوق شرائي مميز</a:t>
            </a:r>
            <a:r>
              <a:rPr lang="en-US" sz="1600" b="1" dirty="0">
                <a:latin typeface="Arial" panose="020B0604020202020204" pitchFamily="34" charset="0"/>
                <a:cs typeface="Arial" panose="020B0604020202020204" pitchFamily="34" charset="0"/>
              </a:rPr>
              <a:t>، </a:t>
            </a:r>
            <a:r>
              <a:rPr lang="ar-SA" sz="1600" b="1" dirty="0">
                <a:latin typeface="Arial" panose="020B0604020202020204" pitchFamily="34" charset="0"/>
                <a:cs typeface="Arial" panose="020B0604020202020204" pitchFamily="34" charset="0"/>
              </a:rPr>
              <a:t>بيميل للراحة، الفخامة، والمنتجات اللي ليها قيمة شخصية أو اجتماعية</a:t>
            </a:r>
            <a:r>
              <a:rPr lang="en-US" sz="16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1600" b="1" dirty="0">
                <a:latin typeface="Arial" panose="020B0604020202020204" pitchFamily="34" charset="0"/>
                <a:cs typeface="Arial" panose="020B0604020202020204" pitchFamily="34" charset="0"/>
              </a:rPr>
              <a:t>ممكن يكونوا بيشتروا كهدايا، أو بيهتموا بالمظهر في المناسبات، مش بالضرورة بالاستخدام اليومي</a:t>
            </a:r>
            <a:r>
              <a:rPr lang="en-US" sz="1600"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sz="16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sz="1600" b="1" dirty="0">
                <a:latin typeface="Arial" panose="020B0604020202020204" pitchFamily="34" charset="0"/>
                <a:cs typeface="Arial" panose="020B0604020202020204" pitchFamily="34" charset="0"/>
              </a:rPr>
              <a:t> </a:t>
            </a:r>
            <a:r>
              <a:rPr lang="ar-SA" sz="1600" b="1" dirty="0">
                <a:latin typeface="Arial" panose="020B0604020202020204" pitchFamily="34" charset="0"/>
                <a:cs typeface="Arial" panose="020B0604020202020204" pitchFamily="34" charset="0"/>
              </a:rPr>
              <a:t>توصيات تسويقية</a:t>
            </a:r>
            <a:r>
              <a:rPr lang="en-US" sz="16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sz="1600" b="1" dirty="0">
                <a:latin typeface="Arial" panose="020B0604020202020204" pitchFamily="34" charset="0"/>
                <a:cs typeface="Arial" panose="020B0604020202020204" pitchFamily="34" charset="0"/>
              </a:rPr>
              <a:t>Jewelry، Dress، Handbag</a:t>
            </a:r>
          </a:p>
          <a:p>
            <a:pPr eaLnBrk="0" fontAlgn="base" hangingPunct="0">
              <a:spcBef>
                <a:spcPct val="0"/>
              </a:spcBef>
              <a:spcAft>
                <a:spcPct val="0"/>
              </a:spcAft>
            </a:pPr>
            <a:r>
              <a:rPr lang="ar-EG" sz="1600" b="1" dirty="0">
                <a:latin typeface="Arial" panose="020B0604020202020204" pitchFamily="34" charset="0"/>
                <a:cs typeface="Arial" panose="020B0604020202020204" pitchFamily="34" charset="0"/>
              </a:rPr>
              <a:t>عروض فاخرة، تسويق عاطفي، محتوى بصري جذاب</a:t>
            </a:r>
            <a:endParaRPr lang="en-US" sz="16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sz="1600" b="1" dirty="0">
                <a:latin typeface="Arial" panose="020B0604020202020204" pitchFamily="34" charset="0"/>
                <a:cs typeface="Arial" panose="020B0604020202020204" pitchFamily="34" charset="0"/>
              </a:rPr>
              <a:t>Socks، Skirt، Jacket</a:t>
            </a:r>
          </a:p>
          <a:p>
            <a:pPr eaLnBrk="0" fontAlgn="base" hangingPunct="0">
              <a:spcBef>
                <a:spcPct val="0"/>
              </a:spcBef>
              <a:spcAft>
                <a:spcPct val="0"/>
              </a:spcAft>
            </a:pPr>
            <a:r>
              <a:rPr lang="ar-EG" sz="1600" b="1" dirty="0">
                <a:latin typeface="Arial" panose="020B0604020202020204" pitchFamily="34" charset="0"/>
                <a:cs typeface="Arial" panose="020B0604020202020204" pitchFamily="34" charset="0"/>
              </a:rPr>
              <a:t>تسويق للراحة والجودة، محتوى عملي</a:t>
            </a:r>
            <a:endParaRPr lang="en-US" sz="16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EG" sz="1600" b="1" dirty="0">
                <a:latin typeface="Arial" panose="020B0604020202020204" pitchFamily="34" charset="0"/>
                <a:cs typeface="Arial" panose="020B0604020202020204" pitchFamily="34" charset="0"/>
              </a:rPr>
              <a:t>المنتجات الأقل شراء</a:t>
            </a:r>
            <a:endParaRPr lang="en-US" sz="16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EG" sz="1600" b="1" dirty="0">
                <a:latin typeface="Arial" panose="020B0604020202020204" pitchFamily="34" charset="0"/>
                <a:cs typeface="Arial" panose="020B0604020202020204" pitchFamily="34" charset="0"/>
              </a:rPr>
              <a:t>إما يتم تقليل المخزون منها للفئة دي، أو إعادة تسويقها بطريقة تناسب اهتماماتهم (مثلاً: </a:t>
            </a:r>
            <a:r>
              <a:rPr lang="en-US" sz="1600" b="1" dirty="0">
                <a:latin typeface="Arial" panose="020B0604020202020204" pitchFamily="34" charset="0"/>
                <a:cs typeface="Arial" panose="020B0604020202020204" pitchFamily="34" charset="0"/>
              </a:rPr>
              <a:t>Jeans </a:t>
            </a:r>
            <a:r>
              <a:rPr lang="ar-EG" sz="1600" b="1" dirty="0">
                <a:latin typeface="Arial" panose="020B0604020202020204" pitchFamily="34" charset="0"/>
                <a:cs typeface="Arial" panose="020B0604020202020204" pitchFamily="34" charset="0"/>
              </a:rPr>
              <a:t>بتصميم مريح لكبار السن)</a:t>
            </a:r>
            <a:endParaRPr lang="en-US" sz="1600" b="1"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sz="1600" b="1"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sz="1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79222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914" y="841829"/>
            <a:ext cx="10531404" cy="510902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298688937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914400"/>
            <a:ext cx="5609492" cy="496394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3" name="Rectangle 1"/>
          <p:cNvSpPr>
            <a:spLocks noChangeArrowheads="1"/>
          </p:cNvSpPr>
          <p:nvPr/>
        </p:nvSpPr>
        <p:spPr bwMode="auto">
          <a:xfrm>
            <a:off x="6858000" y="718715"/>
            <a:ext cx="4593771" cy="4862870"/>
          </a:xfrm>
          <a:prstGeom prst="rect">
            <a:avLst/>
          </a:prstGeom>
          <a:noFill/>
        </p:spPr>
        <p:txBody>
          <a:bodyPr wrap="square" rtlCol="0">
            <a:spAutoFit/>
          </a:bodyPr>
          <a:lstStyle/>
          <a:p>
            <a:r>
              <a:rPr lang="ar-SA" sz="1600" b="1" dirty="0"/>
              <a:t>الفئة 56+ سنة هي الأعلى بشكل واضح</a:t>
            </a:r>
            <a:r>
              <a:rPr lang="en-US" sz="1600" b="1" dirty="0"/>
              <a:t>:</a:t>
            </a:r>
          </a:p>
          <a:p>
            <a:r>
              <a:rPr lang="ar-SA" sz="1600" b="1" dirty="0"/>
              <a:t>عددهم حوالي 1600، وده بيقول إن كبار السن ليهم وجود قوي في البيانات</a:t>
            </a:r>
            <a:r>
              <a:rPr lang="en-US" sz="1600" b="1" dirty="0"/>
              <a:t>.</a:t>
            </a:r>
          </a:p>
          <a:p>
            <a:r>
              <a:rPr lang="ar-SA" sz="1600" b="1" dirty="0"/>
              <a:t>ممكن </a:t>
            </a:r>
            <a:r>
              <a:rPr lang="ar-SA" sz="1600" b="1" dirty="0" smtClean="0"/>
              <a:t>يكونوا بيستخدموا </a:t>
            </a:r>
            <a:r>
              <a:rPr lang="ar-SA" sz="1600" b="1" dirty="0"/>
              <a:t>التسوق الإلكتروني أكتر مما كنا متوقعين</a:t>
            </a:r>
            <a:r>
              <a:rPr lang="en-US" sz="1600" b="1" dirty="0"/>
              <a:t>.</a:t>
            </a:r>
          </a:p>
          <a:p>
            <a:r>
              <a:rPr lang="ar-SA" sz="1600" b="1" dirty="0"/>
              <a:t>الفئة 26–35 سنة جاية في المركز التاني</a:t>
            </a:r>
            <a:r>
              <a:rPr lang="en-US" sz="1600" b="1" dirty="0"/>
              <a:t>:</a:t>
            </a:r>
          </a:p>
          <a:p>
            <a:r>
              <a:rPr lang="ar-SA" sz="1600" b="1" dirty="0"/>
              <a:t>دي الفئة النشطة في الشراء، غالبًا عندهم دخل ثابت وبيشتروا منتجات متنوعة</a:t>
            </a:r>
            <a:r>
              <a:rPr lang="en-US" sz="1600" b="1" dirty="0"/>
              <a:t>.</a:t>
            </a:r>
          </a:p>
          <a:p>
            <a:r>
              <a:rPr lang="ar-SA" sz="1600" b="1" dirty="0"/>
              <a:t>الفئة 46–55 و36–45 سنة</a:t>
            </a:r>
            <a:r>
              <a:rPr lang="en-US" sz="1600" b="1" dirty="0"/>
              <a:t> </a:t>
            </a:r>
            <a:r>
              <a:rPr lang="ar-SA" sz="1600" b="1" dirty="0"/>
              <a:t>في مستوى متوسط</a:t>
            </a:r>
            <a:r>
              <a:rPr lang="en-US" sz="1600" b="1" dirty="0"/>
              <a:t>:</a:t>
            </a:r>
          </a:p>
          <a:p>
            <a:r>
              <a:rPr lang="ar-SA" sz="1600" b="1" dirty="0"/>
              <a:t>ممكن يكونوا بيشتروا بحذر أكتر أو بيركزوا على حاجات عائلية</a:t>
            </a:r>
            <a:r>
              <a:rPr lang="en-US" sz="1600" b="1" dirty="0"/>
              <a:t>.</a:t>
            </a:r>
          </a:p>
          <a:p>
            <a:r>
              <a:rPr lang="ar-SA" sz="1600" b="1" dirty="0"/>
              <a:t>الفئة 18–25 سنة هي الأقل</a:t>
            </a:r>
            <a:r>
              <a:rPr lang="en-US" sz="1600" b="1" dirty="0"/>
              <a:t>:</a:t>
            </a:r>
          </a:p>
          <a:p>
            <a:r>
              <a:rPr lang="ar-SA" sz="1600" b="1" dirty="0"/>
              <a:t>قدرتهم الشرائية أقل</a:t>
            </a:r>
            <a:endParaRPr lang="en-US" sz="1600" b="1" dirty="0"/>
          </a:p>
          <a:p>
            <a:r>
              <a:rPr lang="ar-EG" sz="1600" b="1" dirty="0" smtClean="0"/>
              <a:t>توصيات تسويقية:</a:t>
            </a:r>
          </a:p>
          <a:p>
            <a:r>
              <a:rPr lang="ar-EG" sz="1600" b="1" dirty="0" smtClean="0"/>
              <a:t>ركز على الفئة 26–35 سنة في الحملات التسويقية، لأنهم نشطين ومتنوعين في الشراء.</a:t>
            </a:r>
          </a:p>
          <a:p>
            <a:r>
              <a:rPr lang="ar-EG" sz="1600" b="1" dirty="0" smtClean="0"/>
              <a:t>الفئة 56+ سنة تستحق اهتمام خاص، بمحتوى بسيط وواضح ومنتجات عملية.</a:t>
            </a:r>
          </a:p>
          <a:p>
            <a:r>
              <a:rPr lang="ar-EG" sz="1600" b="1" dirty="0" smtClean="0"/>
              <a:t>الفئة 18–25 سنة ممكن تستهدفهم بعروض خاصة أو منتجات بأسعار مناسبة.</a:t>
            </a:r>
          </a:p>
          <a:p>
            <a:endParaRPr lang="en-US" sz="1600" b="1" dirty="0"/>
          </a:p>
        </p:txBody>
      </p:sp>
    </p:spTree>
    <p:extLst>
      <p:ext uri="{BB962C8B-B14F-4D97-AF65-F5344CB8AC3E}">
        <p14:creationId xmlns:p14="http://schemas.microsoft.com/office/powerpoint/2010/main" val="2549039720"/>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2" name="Rectangle 1"/>
          <p:cNvSpPr>
            <a:spLocks noChangeArrowheads="1"/>
          </p:cNvSpPr>
          <p:nvPr/>
        </p:nvSpPr>
        <p:spPr bwMode="auto">
          <a:xfrm>
            <a:off x="928914" y="858466"/>
            <a:ext cx="10852220"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SA"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فئة الشباب (18–25) بتشتري مجموعة متنوعة من المنتجات، وكل منتج بيظهر بتفاوت واضح في عدد مرات الشراء، مما يدل على تنوع الاهتمامات وعدم وجود نمط شرائي ثابت</a:t>
            </a:r>
            <a:r>
              <a:rPr kumimoji="0" lang="en-US"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t>
            </a:r>
            <a:endParaRPr kumimoji="0" lang="en-US" sz="20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أكتر منتج اتشترى هو</a:t>
            </a:r>
            <a:r>
              <a:rPr kumimoji="0" lang="en-US"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2000" b="1" i="0" u="none" strike="noStrike" cap="none" normalizeH="0" baseline="0" dirty="0" smtClean="0">
                <a:ln>
                  <a:noFill/>
                </a:ln>
                <a:solidFill>
                  <a:schemeClr val="tx1"/>
                </a:solidFill>
                <a:effectLst/>
                <a:latin typeface="Arial" panose="020B0604020202020204" pitchFamily="34" charset="0"/>
              </a:rPr>
              <a:t>Sweater، </a:t>
            </a:r>
            <a:r>
              <a:rPr kumimoji="0" lang="ar-SA"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وده ممكن يكون مرتبط بالموضة أو الراحة</a:t>
            </a:r>
            <a:r>
              <a:rPr kumimoji="0" lang="en-US" sz="2000" b="1"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بعده</a:t>
            </a:r>
            <a:r>
              <a:rPr kumimoji="0" lang="en-US"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2000" b="1" i="0" u="none" strike="noStrike" cap="none" normalizeH="0" baseline="0" dirty="0" smtClean="0">
                <a:ln>
                  <a:noFill/>
                </a:ln>
                <a:solidFill>
                  <a:schemeClr val="tx1"/>
                </a:solidFill>
                <a:effectLst/>
                <a:latin typeface="Arial" panose="020B0604020202020204" pitchFamily="34" charset="0"/>
              </a:rPr>
              <a:t>Coat، Dress، Sneakers، Shorts، Skirt → </a:t>
            </a:r>
            <a:r>
              <a:rPr kumimoji="0" lang="ar-SA"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كلها منتجات مرتبطة بالمظهر الخارجي والستايل</a:t>
            </a:r>
            <a:r>
              <a:rPr kumimoji="0" lang="en-US" sz="2000" b="1"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المنتجات الأقل زي</a:t>
            </a:r>
            <a:r>
              <a:rPr kumimoji="0" lang="en-US"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2000" b="1" i="0" u="none" strike="noStrike" cap="none" normalizeH="0" baseline="0" dirty="0" smtClean="0">
                <a:ln>
                  <a:noFill/>
                </a:ln>
                <a:solidFill>
                  <a:schemeClr val="tx1"/>
                </a:solidFill>
                <a:effectLst/>
                <a:latin typeface="Arial" panose="020B0604020202020204" pitchFamily="34" charset="0"/>
              </a:rPr>
              <a:t>Shoes، Jeans، Backpack، Hoodie </a:t>
            </a:r>
            <a:r>
              <a:rPr kumimoji="0" lang="ar-SA"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بتدل إن الفئة دي مش بتركز على العملية بقدر ما بتركز على الشكل</a:t>
            </a:r>
            <a:endParaRPr kumimoji="0" lang="en-US" sz="20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sz="2000" b="1" i="0" u="none" strike="noStrike" cap="none" normalizeH="0" baseline="0" dirty="0" smtClean="0">
              <a:ln>
                <a:noFill/>
              </a:ln>
              <a:solidFill>
                <a:schemeClr val="tx1"/>
              </a:solidFill>
              <a:effectLst/>
              <a:latin typeface="Arial" panose="020B0604020202020204" pitchFamily="34" charset="0"/>
            </a:endParaRPr>
          </a:p>
          <a:p>
            <a:pPr lvl="0" eaLnBrk="0" fontAlgn="base" hangingPunct="0">
              <a:spcBef>
                <a:spcPct val="0"/>
              </a:spcBef>
              <a:spcAft>
                <a:spcPct val="0"/>
              </a:spcAft>
            </a:pPr>
            <a:r>
              <a:rPr lang="ar-EG" sz="2000" b="1" dirty="0" smtClean="0"/>
              <a:t>محتوى بصري جذاب، عروض موسمية، تسويق عبر الإنفلونسرز</a:t>
            </a:r>
            <a:endParaRPr kumimoji="0" lang="en-US" sz="20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51568"/>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99885"/>
            <a:ext cx="10232571" cy="512354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6242921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3" name="Rectangle 1"/>
          <p:cNvSpPr>
            <a:spLocks noChangeArrowheads="1"/>
          </p:cNvSpPr>
          <p:nvPr/>
        </p:nvSpPr>
        <p:spPr bwMode="auto">
          <a:xfrm>
            <a:off x="2017486" y="1952807"/>
            <a:ext cx="7953828"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كل المنتجات المعروضة تم شراؤها بالفعل من الفئة دي، وده بيأكد إن عندهم تنوع واضح في الاهتمامات الشرائية، لكن مع ميل قوي للمنتجات العملية والموسمية</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sz="20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sz="2000" b="1" dirty="0">
                <a:latin typeface="Arial" panose="020B0604020202020204" pitchFamily="34" charset="0"/>
                <a:cs typeface="Arial" panose="020B0604020202020204" pitchFamily="34" charset="0"/>
              </a:rPr>
              <a:t>🔍 </a:t>
            </a:r>
            <a:r>
              <a:rPr lang="ar-SA" sz="2000" b="1" dirty="0">
                <a:latin typeface="Arial" panose="020B0604020202020204" pitchFamily="34" charset="0"/>
                <a:cs typeface="Arial" panose="020B0604020202020204" pitchFamily="34" charset="0"/>
              </a:rPr>
              <a:t>تحليل بصيغة عامية</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أكتر منتج اتشترى هو</a:t>
            </a:r>
            <a:r>
              <a:rPr lang="en-US" sz="2000" b="1" dirty="0">
                <a:latin typeface="Arial" panose="020B0604020202020204" pitchFamily="34" charset="0"/>
                <a:cs typeface="Arial" panose="020B0604020202020204" pitchFamily="34" charset="0"/>
              </a:rPr>
              <a:t> Scarf، </a:t>
            </a:r>
            <a:r>
              <a:rPr lang="ar-SA" sz="2000" b="1" dirty="0">
                <a:latin typeface="Arial" panose="020B0604020202020204" pitchFamily="34" charset="0"/>
                <a:cs typeface="Arial" panose="020B0604020202020204" pitchFamily="34" charset="0"/>
              </a:rPr>
              <a:t>وده ممكن يكون مرتبط بالموسم أو بالستايل العملي</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بعده</a:t>
            </a:r>
            <a:r>
              <a:rPr lang="en-US" sz="2000" b="1" dirty="0">
                <a:latin typeface="Arial" panose="020B0604020202020204" pitchFamily="34" charset="0"/>
                <a:cs typeface="Arial" panose="020B0604020202020204" pitchFamily="34" charset="0"/>
              </a:rPr>
              <a:t>: Pants، Jacket، Hoodie، Hat → </a:t>
            </a:r>
            <a:r>
              <a:rPr lang="ar-SA" sz="2000" b="1" dirty="0">
                <a:latin typeface="Arial" panose="020B0604020202020204" pitchFamily="34" charset="0"/>
                <a:cs typeface="Arial" panose="020B0604020202020204" pitchFamily="34" charset="0"/>
              </a:rPr>
              <a:t>كلها منتجات عملية ومناسبة للجو أو الاستخدام اليومي</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المنتجات الأقل زي</a:t>
            </a:r>
            <a:r>
              <a:rPr lang="en-US" sz="2000" b="1" dirty="0">
                <a:latin typeface="Arial" panose="020B0604020202020204" pitchFamily="34" charset="0"/>
                <a:cs typeface="Arial" panose="020B0604020202020204" pitchFamily="34" charset="0"/>
              </a:rPr>
              <a:t> Shoes، Shorts، Coat، Skirt </a:t>
            </a:r>
            <a:r>
              <a:rPr lang="ar-SA" sz="2000" b="1" dirty="0">
                <a:latin typeface="Arial" panose="020B0604020202020204" pitchFamily="34" charset="0"/>
                <a:cs typeface="Arial" panose="020B0604020202020204" pitchFamily="34" charset="0"/>
              </a:rPr>
              <a:t>بتدل إن الفئة دي مش بتركّز على الموضة بقدر ما بتركّز على الراحة والوظيفة</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509556"/>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8914" y="914400"/>
            <a:ext cx="10290629" cy="4963886"/>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297908505"/>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2" name="Rectangle 1"/>
          <p:cNvSpPr>
            <a:spLocks noChangeArrowheads="1"/>
          </p:cNvSpPr>
          <p:nvPr/>
        </p:nvSpPr>
        <p:spPr bwMode="auto">
          <a:xfrm>
            <a:off x="1349827" y="1972255"/>
            <a:ext cx="9710057"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كل المنتجات تم شراؤها بالفعل من فئة 46–55، مما يدل على تنوع الاهتمامات، لكن فيه ميل واضح نحو المنتجات العملية والمريحة، خصوصًا الأحذية والملابس الخارجية</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sz="20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sz="2000" b="1" dirty="0" smtClean="0">
                <a:latin typeface="Arial" panose="020B0604020202020204" pitchFamily="34" charset="0"/>
                <a:cs typeface="Arial" panose="020B0604020202020204" pitchFamily="34" charset="0"/>
              </a:rPr>
              <a:t>أكتر </a:t>
            </a:r>
            <a:r>
              <a:rPr lang="ar-SA" sz="2000" b="1" dirty="0">
                <a:latin typeface="Arial" panose="020B0604020202020204" pitchFamily="34" charset="0"/>
                <a:cs typeface="Arial" panose="020B0604020202020204" pitchFamily="34" charset="0"/>
              </a:rPr>
              <a:t>منتج اتشترى هو</a:t>
            </a:r>
            <a:r>
              <a:rPr lang="en-US" sz="2000" b="1" dirty="0">
                <a:latin typeface="Arial" panose="020B0604020202020204" pitchFamily="34" charset="0"/>
                <a:cs typeface="Arial" panose="020B0604020202020204" pitchFamily="34" charset="0"/>
              </a:rPr>
              <a:t> Shoes، </a:t>
            </a:r>
            <a:r>
              <a:rPr lang="ar-SA" sz="2000" b="1" dirty="0">
                <a:latin typeface="Arial" panose="020B0604020202020204" pitchFamily="34" charset="0"/>
                <a:cs typeface="Arial" panose="020B0604020202020204" pitchFamily="34" charset="0"/>
              </a:rPr>
              <a:t>وبعده</a:t>
            </a:r>
            <a:r>
              <a:rPr lang="en-US" sz="2000" b="1" dirty="0">
                <a:latin typeface="Arial" panose="020B0604020202020204" pitchFamily="34" charset="0"/>
                <a:cs typeface="Arial" panose="020B0604020202020204" pitchFamily="34" charset="0"/>
              </a:rPr>
              <a:t> Boots، Sandals، Blouse، Sunglasses → </a:t>
            </a:r>
            <a:r>
              <a:rPr lang="ar-SA" sz="2000" b="1" dirty="0">
                <a:latin typeface="Arial" panose="020B0604020202020204" pitchFamily="34" charset="0"/>
                <a:cs typeface="Arial" panose="020B0604020202020204" pitchFamily="34" charset="0"/>
              </a:rPr>
              <a:t>كلها منتجات عملية ومناسبة للأنشطة اليومية أو المناسبات</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المنتجات الأقل زي</a:t>
            </a:r>
            <a:r>
              <a:rPr lang="en-US" sz="2000" b="1" dirty="0">
                <a:latin typeface="Arial" panose="020B0604020202020204" pitchFamily="34" charset="0"/>
                <a:cs typeface="Arial" panose="020B0604020202020204" pitchFamily="34" charset="0"/>
              </a:rPr>
              <a:t> Backpack، Gloves، Hoodie، Jeans </a:t>
            </a:r>
            <a:r>
              <a:rPr lang="ar-SA" sz="2000" b="1" dirty="0">
                <a:latin typeface="Arial" panose="020B0604020202020204" pitchFamily="34" charset="0"/>
                <a:cs typeface="Arial" panose="020B0604020202020204" pitchFamily="34" charset="0"/>
              </a:rPr>
              <a:t>بتدل إن الفئة دي مش بتركّز على المنتجات الشبابية أو الرياضية</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وجود منتجات زي</a:t>
            </a:r>
            <a:r>
              <a:rPr lang="en-US" sz="2000" b="1" dirty="0">
                <a:latin typeface="Arial" panose="020B0604020202020204" pitchFamily="34" charset="0"/>
                <a:cs typeface="Arial" panose="020B0604020202020204" pitchFamily="34" charset="0"/>
              </a:rPr>
              <a:t> Jewelry، Handbag، Dress </a:t>
            </a:r>
            <a:r>
              <a:rPr lang="ar-SA" sz="2000" b="1" dirty="0">
                <a:latin typeface="Arial" panose="020B0604020202020204" pitchFamily="34" charset="0"/>
                <a:cs typeface="Arial" panose="020B0604020202020204" pitchFamily="34" charset="0"/>
              </a:rPr>
              <a:t>في المنتصف بيقول إن فيه اهتمام بالمظهر، لكن مش بنفس قوة الفئات الأصغر أو الأكبر</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383222"/>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286" y="870857"/>
            <a:ext cx="10551885" cy="5065486"/>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428437133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2" name="Rectangle 1"/>
          <p:cNvSpPr>
            <a:spLocks noChangeArrowheads="1"/>
          </p:cNvSpPr>
          <p:nvPr/>
        </p:nvSpPr>
        <p:spPr bwMode="auto">
          <a:xfrm>
            <a:off x="1582057" y="1544920"/>
            <a:ext cx="8563429"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كل المنتجات تم شراؤها بالفعل من فئة 26–35، وده بيأكد إن سلوكهم الشرائي متنوع جدًا، لكن فيه ميل واضح نحو المنتجات العملية والمظهر الخارجي، مع تفاوت ملحوظ في عدد مرات الشراء لكل منتج</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sz="2000"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sz="2000" b="1" dirty="0" smtClean="0">
                <a:latin typeface="Arial" panose="020B0604020202020204" pitchFamily="34" charset="0"/>
                <a:cs typeface="Arial" panose="020B0604020202020204" pitchFamily="34" charset="0"/>
              </a:rPr>
              <a:t>أكتر </a:t>
            </a:r>
            <a:r>
              <a:rPr lang="ar-SA" sz="2000" b="1" dirty="0">
                <a:latin typeface="Arial" panose="020B0604020202020204" pitchFamily="34" charset="0"/>
                <a:cs typeface="Arial" panose="020B0604020202020204" pitchFamily="34" charset="0"/>
              </a:rPr>
              <a:t>منتج اتشترى هو</a:t>
            </a:r>
            <a:r>
              <a:rPr lang="en-US" sz="2000" b="1" dirty="0">
                <a:latin typeface="Arial" panose="020B0604020202020204" pitchFamily="34" charset="0"/>
                <a:cs typeface="Arial" panose="020B0604020202020204" pitchFamily="34" charset="0"/>
              </a:rPr>
              <a:t> Shirt، </a:t>
            </a:r>
            <a:r>
              <a:rPr lang="ar-SA" sz="2000" b="1" dirty="0">
                <a:latin typeface="Arial" panose="020B0604020202020204" pitchFamily="34" charset="0"/>
                <a:cs typeface="Arial" panose="020B0604020202020204" pitchFamily="34" charset="0"/>
              </a:rPr>
              <a:t>وبعده</a:t>
            </a:r>
            <a:r>
              <a:rPr lang="en-US" sz="2000" b="1" dirty="0">
                <a:latin typeface="Arial" panose="020B0604020202020204" pitchFamily="34" charset="0"/>
                <a:cs typeface="Arial" panose="020B0604020202020204" pitchFamily="34" charset="0"/>
              </a:rPr>
              <a:t> Backpack، Jewelry، Socks، Sunglasses → </a:t>
            </a:r>
            <a:r>
              <a:rPr lang="ar-SA" sz="2000" b="1" dirty="0">
                <a:latin typeface="Arial" panose="020B0604020202020204" pitchFamily="34" charset="0"/>
                <a:cs typeface="Arial" panose="020B0604020202020204" pitchFamily="34" charset="0"/>
              </a:rPr>
              <a:t>يعني الفئة دي بتهتم بالمظهر، لكن كمان بالعملية (زي الشنطة والنظارة)</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المنتجات الأقل زي</a:t>
            </a:r>
            <a:r>
              <a:rPr lang="en-US" sz="2000" b="1" dirty="0">
                <a:latin typeface="Arial" panose="020B0604020202020204" pitchFamily="34" charset="0"/>
                <a:cs typeface="Arial" panose="020B0604020202020204" pitchFamily="34" charset="0"/>
              </a:rPr>
              <a:t> Scarf، Jacket، Dress، Sneakers </a:t>
            </a:r>
            <a:r>
              <a:rPr lang="ar-SA" sz="2000" b="1" dirty="0">
                <a:latin typeface="Arial" panose="020B0604020202020204" pitchFamily="34" charset="0"/>
                <a:cs typeface="Arial" panose="020B0604020202020204" pitchFamily="34" charset="0"/>
              </a:rPr>
              <a:t>بتدل إن فيه اهتمام موسمي أو حسب المناسبة، لكن مش بنفس القوة</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sz="2000" b="1" dirty="0">
                <a:latin typeface="Arial" panose="020B0604020202020204" pitchFamily="34" charset="0"/>
                <a:cs typeface="Arial" panose="020B0604020202020204" pitchFamily="34" charset="0"/>
              </a:rPr>
              <a:t>وجود منتجات زي</a:t>
            </a:r>
            <a:r>
              <a:rPr lang="en-US" sz="2000" b="1" dirty="0">
                <a:latin typeface="Arial" panose="020B0604020202020204" pitchFamily="34" charset="0"/>
                <a:cs typeface="Arial" panose="020B0604020202020204" pitchFamily="34" charset="0"/>
              </a:rPr>
              <a:t> Jewelry، Handbag، Pants، Hoodie </a:t>
            </a:r>
            <a:r>
              <a:rPr lang="ar-SA" sz="2000" b="1" dirty="0">
                <a:latin typeface="Arial" panose="020B0604020202020204" pitchFamily="34" charset="0"/>
                <a:cs typeface="Arial" panose="020B0604020202020204" pitchFamily="34" charset="0"/>
              </a:rPr>
              <a:t>في المنتصف بيقول إن الفئة دي بتوازن بين الموضة والراحة</a:t>
            </a:r>
            <a:r>
              <a:rPr lang="en-US" sz="2000"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3138443"/>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8677" y="4125126"/>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017" y="771938"/>
            <a:ext cx="6053660" cy="520794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3" name="Rectangle 1"/>
          <p:cNvSpPr>
            <a:spLocks noChangeArrowheads="1"/>
          </p:cNvSpPr>
          <p:nvPr/>
        </p:nvSpPr>
        <p:spPr bwMode="auto">
          <a:xfrm>
            <a:off x="7378926" y="1806251"/>
            <a:ext cx="370114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2"/>
            <a:r>
              <a:rPr lang="ar-EG" b="1" dirty="0"/>
              <a:t>العمر مش مرتبط بشكل واضح بأي حاجة لا بالتقييم ولا بعدد المشتريات ولا حتى بمبلغ الشراء عدد المشتريات السابقة مش بيأثر على مبلغ الشراء بشكل كبير يعني العميل اللي اشترى كتير مش بالضرورة بيصرف أكتر في كل عملية التقييم مش مرتبط بمبلغ الشراء أو عدد المشتريات العملاء اللي بيقيموا عالي مش شرط يكونوا بيشتروا أكتر أو أغلى</a:t>
            </a:r>
            <a:endParaRPr lang="en-US" b="1" dirty="0"/>
          </a:p>
        </p:txBody>
      </p:sp>
    </p:spTree>
    <p:extLst>
      <p:ext uri="{BB962C8B-B14F-4D97-AF65-F5344CB8AC3E}">
        <p14:creationId xmlns:p14="http://schemas.microsoft.com/office/powerpoint/2010/main" val="2817389893"/>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20000"/>
              <a:lumOff val="80000"/>
            </a:schemeClr>
          </a:solidFill>
        </p:spPr>
        <p:txBody>
          <a:bodyPr/>
          <a:lstStyle/>
          <a:p>
            <a:r>
              <a:rPr lang="en-US" u="sng" dirty="0" smtClean="0"/>
              <a:t>London_Houses_Data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5403" y="2583544"/>
            <a:ext cx="9601196" cy="3599542"/>
          </a:xfrm>
        </p:spPr>
      </p:pic>
    </p:spTree>
    <p:extLst>
      <p:ext uri="{BB962C8B-B14F-4D97-AF65-F5344CB8AC3E}">
        <p14:creationId xmlns:p14="http://schemas.microsoft.com/office/powerpoint/2010/main" val="1052746540"/>
      </p:ext>
    </p:extLst>
  </p:cSld>
  <p:clrMapOvr>
    <a:masterClrMapping/>
  </p:clrMapOvr>
  <p:transition spd="slow">
    <p:cove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0259" y="888691"/>
            <a:ext cx="9601196" cy="1303867"/>
          </a:xfrm>
          <a:solidFill>
            <a:schemeClr val="accent3">
              <a:lumMod val="20000"/>
              <a:lumOff val="80000"/>
            </a:schemeClr>
          </a:solidFill>
        </p:spPr>
        <p:txBody>
          <a:bodyPr>
            <a:normAutofit/>
          </a:bodyPr>
          <a:lstStyle/>
          <a:p>
            <a:r>
              <a:rPr lang="en-US" sz="5400" u="sng" dirty="0"/>
              <a:t>About Data</a:t>
            </a:r>
          </a:p>
        </p:txBody>
      </p:sp>
      <p:sp>
        <p:nvSpPr>
          <p:cNvPr id="32" name="Rectangle 21"/>
          <p:cNvSpPr>
            <a:spLocks noChangeArrowheads="1"/>
          </p:cNvSpPr>
          <p:nvPr/>
        </p:nvSpPr>
        <p:spPr bwMode="auto">
          <a:xfrm>
            <a:off x="0" y="45720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39" name="Diagram 38"/>
          <p:cNvGraphicFramePr/>
          <p:nvPr>
            <p:extLst>
              <p:ext uri="{D42A27DB-BD31-4B8C-83A1-F6EECF244321}">
                <p14:modId xmlns:p14="http://schemas.microsoft.com/office/powerpoint/2010/main" val="1966425805"/>
              </p:ext>
            </p:extLst>
          </p:nvPr>
        </p:nvGraphicFramePr>
        <p:xfrm>
          <a:off x="4364711" y="2564736"/>
          <a:ext cx="9492802" cy="24281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 name="Rectangle 23"/>
          <p:cNvSpPr>
            <a:spLocks noChangeArrowheads="1"/>
          </p:cNvSpPr>
          <p:nvPr/>
        </p:nvSpPr>
        <p:spPr bwMode="auto">
          <a:xfrm>
            <a:off x="1266374" y="2449744"/>
            <a:ext cx="4025646"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latin typeface="Arial" panose="020B0604020202020204" pitchFamily="34" charset="0"/>
              </a:rPr>
              <a:t>Key Features (Columns)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Arial Unicode MS" panose="020B0604020202020204" pitchFamily="34" charset="-128"/>
              </a:rPr>
              <a:t>address</a:t>
            </a:r>
            <a:r>
              <a:rPr kumimoji="0" lang="en-US" sz="1600" b="0" i="0" u="none" strike="noStrike" cap="none" normalizeH="0" baseline="0" dirty="0" smtClean="0">
                <a:ln>
                  <a:noFill/>
                </a:ln>
                <a:solidFill>
                  <a:schemeClr val="tx1"/>
                </a:solidFill>
                <a:effectLst/>
              </a:rPr>
              <a:t>, </a:t>
            </a:r>
            <a:r>
              <a:rPr kumimoji="0" lang="en-US" sz="1200" b="0" i="0" u="none" strike="noStrike" cap="none" normalizeH="0" baseline="0" dirty="0" smtClean="0">
                <a:ln>
                  <a:noFill/>
                </a:ln>
                <a:solidFill>
                  <a:schemeClr val="tx1"/>
                </a:solidFill>
                <a:effectLst/>
                <a:latin typeface="Arial Unicode MS" panose="020B0604020202020204" pitchFamily="34" charset="-128"/>
              </a:rPr>
              <a:t>neighborhood</a:t>
            </a:r>
            <a:r>
              <a:rPr kumimoji="0" lang="en-US" sz="1600" b="0" i="0" u="none" strike="noStrike" cap="none" normalizeH="0" baseline="0" dirty="0" smtClean="0">
                <a:ln>
                  <a:noFill/>
                </a:ln>
                <a:solidFill>
                  <a:schemeClr val="tx1"/>
                </a:solidFill>
                <a:effectLst/>
              </a:rPr>
              <a:t> → </a:t>
            </a:r>
            <a:r>
              <a:rPr kumimoji="0" lang="ar-SA" sz="1600" b="0" i="0" u="none" strike="noStrike" cap="none" normalizeH="0" baseline="0" dirty="0" smtClean="0">
                <a:ln>
                  <a:noFill/>
                </a:ln>
                <a:solidFill>
                  <a:schemeClr val="tx1"/>
                </a:solidFill>
                <a:effectLst/>
                <a:cs typeface="Arial" panose="020B0604020202020204" pitchFamily="34" charset="0"/>
              </a:rPr>
              <a:t>الموقع</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Arial Unicode MS" panose="020B0604020202020204" pitchFamily="34" charset="-128"/>
              </a:rPr>
              <a:t>bedrooms</a:t>
            </a:r>
            <a:r>
              <a:rPr kumimoji="0" lang="en-US" sz="1600" b="0" i="0" u="none" strike="noStrike" cap="none" normalizeH="0" baseline="0" dirty="0" smtClean="0">
                <a:ln>
                  <a:noFill/>
                </a:ln>
                <a:solidFill>
                  <a:schemeClr val="tx1"/>
                </a:solidFill>
                <a:effectLst/>
              </a:rPr>
              <a:t>, </a:t>
            </a:r>
            <a:r>
              <a:rPr kumimoji="0" lang="en-US" sz="1200" b="0" i="0" u="none" strike="noStrike" cap="none" normalizeH="0" baseline="0" dirty="0" smtClean="0">
                <a:ln>
                  <a:noFill/>
                </a:ln>
                <a:solidFill>
                  <a:schemeClr val="tx1"/>
                </a:solidFill>
                <a:effectLst/>
                <a:latin typeface="Arial Unicode MS" panose="020B0604020202020204" pitchFamily="34" charset="-128"/>
              </a:rPr>
              <a:t>bathrooms</a:t>
            </a:r>
            <a:r>
              <a:rPr kumimoji="0" lang="en-US" sz="1600" b="0" i="0" u="none" strike="noStrike" cap="none" normalizeH="0" baseline="0" dirty="0" smtClean="0">
                <a:ln>
                  <a:noFill/>
                </a:ln>
                <a:solidFill>
                  <a:schemeClr val="tx1"/>
                </a:solidFill>
                <a:effectLst/>
              </a:rPr>
              <a:t>, </a:t>
            </a:r>
            <a:r>
              <a:rPr kumimoji="0" lang="en-US" sz="1200" b="0" i="0" u="none" strike="noStrike" cap="none" normalizeH="0" baseline="0" dirty="0" smtClean="0">
                <a:ln>
                  <a:noFill/>
                </a:ln>
                <a:solidFill>
                  <a:schemeClr val="tx1"/>
                </a:solidFill>
                <a:effectLst/>
                <a:latin typeface="Arial Unicode MS" panose="020B0604020202020204" pitchFamily="34" charset="-128"/>
              </a:rPr>
              <a:t>total rooms</a:t>
            </a:r>
            <a:r>
              <a:rPr kumimoji="0" lang="en-US" sz="1600" b="0" i="0" u="none" strike="noStrike" cap="none" normalizeH="0" baseline="0" dirty="0" smtClean="0">
                <a:ln>
                  <a:noFill/>
                </a:ln>
                <a:solidFill>
                  <a:schemeClr val="tx1"/>
                </a:solidFill>
                <a:effectLst/>
              </a:rPr>
              <a:t> → </a:t>
            </a:r>
            <a:r>
              <a:rPr kumimoji="0" lang="ar-SA" sz="1600" b="0" i="0" u="none" strike="noStrike" cap="none" normalizeH="0" baseline="0" dirty="0" smtClean="0">
                <a:ln>
                  <a:noFill/>
                </a:ln>
                <a:solidFill>
                  <a:schemeClr val="tx1"/>
                </a:solidFill>
                <a:effectLst/>
                <a:cs typeface="Arial" panose="020B0604020202020204" pitchFamily="34" charset="0"/>
              </a:rPr>
              <a:t>حجم العقار</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Arial Unicode MS" panose="020B0604020202020204" pitchFamily="34" charset="-128"/>
              </a:rPr>
              <a:t>square meters</a:t>
            </a:r>
            <a:r>
              <a:rPr kumimoji="0" lang="en-US" sz="1600" b="0" i="0" u="none" strike="noStrike" cap="none" normalizeH="0" baseline="0" dirty="0" smtClean="0">
                <a:ln>
                  <a:noFill/>
                </a:ln>
                <a:solidFill>
                  <a:schemeClr val="tx1"/>
                </a:solidFill>
                <a:effectLst/>
              </a:rPr>
              <a:t> → </a:t>
            </a:r>
            <a:r>
              <a:rPr kumimoji="0" lang="ar-SA" sz="1600" b="0" i="0" u="none" strike="noStrike" cap="none" normalizeH="0" baseline="0" dirty="0" smtClean="0">
                <a:ln>
                  <a:noFill/>
                </a:ln>
                <a:solidFill>
                  <a:schemeClr val="tx1"/>
                </a:solidFill>
                <a:effectLst/>
                <a:cs typeface="Arial" panose="020B0604020202020204" pitchFamily="34" charset="0"/>
              </a:rPr>
              <a:t>المساحة</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Arial Unicode MS" panose="020B0604020202020204" pitchFamily="34" charset="-128"/>
              </a:rPr>
              <a:t>building age</a:t>
            </a:r>
            <a:r>
              <a:rPr kumimoji="0" lang="en-US" sz="1600" b="0" i="0" u="none" strike="noStrike" cap="none" normalizeH="0" baseline="0" dirty="0" smtClean="0">
                <a:ln>
                  <a:noFill/>
                </a:ln>
                <a:solidFill>
                  <a:schemeClr val="tx1"/>
                </a:solidFill>
                <a:effectLst/>
              </a:rPr>
              <a:t> → </a:t>
            </a:r>
            <a:r>
              <a:rPr kumimoji="0" lang="ar-SA" sz="1600" b="0" i="0" u="none" strike="noStrike" cap="none" normalizeH="0" baseline="0" dirty="0" smtClean="0">
                <a:ln>
                  <a:noFill/>
                </a:ln>
                <a:solidFill>
                  <a:schemeClr val="tx1"/>
                </a:solidFill>
                <a:effectLst/>
                <a:cs typeface="Arial" panose="020B0604020202020204" pitchFamily="34" charset="0"/>
              </a:rPr>
              <a:t>عمر المبنى</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Arial Unicode MS" panose="020B0604020202020204" pitchFamily="34" charset="-128"/>
              </a:rPr>
              <a:t>garden</a:t>
            </a:r>
            <a:r>
              <a:rPr kumimoji="0" lang="en-US" sz="1600" b="0" i="0" u="none" strike="noStrike" cap="none" normalizeH="0" baseline="0" dirty="0" smtClean="0">
                <a:ln>
                  <a:noFill/>
                </a:ln>
                <a:solidFill>
                  <a:schemeClr val="tx1"/>
                </a:solidFill>
                <a:effectLst/>
              </a:rPr>
              <a:t>, </a:t>
            </a:r>
            <a:r>
              <a:rPr kumimoji="0" lang="en-US" sz="1200" b="0" i="0" u="none" strike="noStrike" cap="none" normalizeH="0" baseline="0" dirty="0" smtClean="0">
                <a:ln>
                  <a:noFill/>
                </a:ln>
                <a:solidFill>
                  <a:schemeClr val="tx1"/>
                </a:solidFill>
                <a:effectLst/>
                <a:latin typeface="Arial Unicode MS" panose="020B0604020202020204" pitchFamily="34" charset="-128"/>
              </a:rPr>
              <a:t>garage</a:t>
            </a:r>
            <a:r>
              <a:rPr kumimoji="0" lang="en-US" sz="1600" b="0" i="0" u="none" strike="noStrike" cap="none" normalizeH="0" baseline="0" dirty="0" smtClean="0">
                <a:ln>
                  <a:noFill/>
                </a:ln>
                <a:solidFill>
                  <a:schemeClr val="tx1"/>
                </a:solidFill>
                <a:effectLst/>
              </a:rPr>
              <a:t>, </a:t>
            </a:r>
            <a:r>
              <a:rPr kumimoji="0" lang="en-US" sz="1200" b="0" i="0" u="none" strike="noStrike" cap="none" normalizeH="0" baseline="0" dirty="0" smtClean="0">
                <a:ln>
                  <a:noFill/>
                </a:ln>
                <a:solidFill>
                  <a:schemeClr val="tx1"/>
                </a:solidFill>
                <a:effectLst/>
                <a:latin typeface="Arial Unicode MS" panose="020B0604020202020204" pitchFamily="34" charset="-128"/>
              </a:rPr>
              <a:t>balcony</a:t>
            </a:r>
            <a:r>
              <a:rPr kumimoji="0" lang="en-US" sz="1600" b="0" i="0" u="none" strike="noStrike" cap="none" normalizeH="0" baseline="0" dirty="0" smtClean="0">
                <a:ln>
                  <a:noFill/>
                </a:ln>
                <a:solidFill>
                  <a:schemeClr val="tx1"/>
                </a:solidFill>
                <a:effectLst/>
              </a:rPr>
              <a:t> → </a:t>
            </a:r>
            <a:r>
              <a:rPr kumimoji="0" lang="ar-SA" sz="1600" b="0" i="0" u="none" strike="noStrike" cap="none" normalizeH="0" baseline="0" dirty="0" smtClean="0">
                <a:ln>
                  <a:noFill/>
                </a:ln>
                <a:solidFill>
                  <a:schemeClr val="tx1"/>
                </a:solidFill>
                <a:effectLst/>
                <a:cs typeface="Arial" panose="020B0604020202020204" pitchFamily="34" charset="0"/>
              </a:rPr>
              <a:t>المرافق</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Arial Unicode MS" panose="020B0604020202020204" pitchFamily="34" charset="-128"/>
              </a:rPr>
              <a:t>property type</a:t>
            </a:r>
            <a:r>
              <a:rPr kumimoji="0" lang="en-US" sz="1600" b="0" i="0" u="none" strike="noStrike" cap="none" normalizeH="0" baseline="0" dirty="0" smtClean="0">
                <a:ln>
                  <a:noFill/>
                </a:ln>
                <a:solidFill>
                  <a:schemeClr val="tx1"/>
                </a:solidFill>
                <a:effectLst/>
              </a:rPr>
              <a:t>, </a:t>
            </a:r>
            <a:r>
              <a:rPr kumimoji="0" lang="en-US" sz="1200" b="0" i="0" u="none" strike="noStrike" cap="none" normalizeH="0" baseline="0" dirty="0" smtClean="0">
                <a:ln>
                  <a:noFill/>
                </a:ln>
                <a:solidFill>
                  <a:schemeClr val="tx1"/>
                </a:solidFill>
                <a:effectLst/>
                <a:latin typeface="Arial Unicode MS" panose="020B0604020202020204" pitchFamily="34" charset="-128"/>
              </a:rPr>
              <a:t>heating type</a:t>
            </a:r>
            <a:r>
              <a:rPr kumimoji="0" lang="en-US" sz="1600" b="0" i="0" u="none" strike="noStrike" cap="none" normalizeH="0" baseline="0" dirty="0" smtClean="0">
                <a:ln>
                  <a:noFill/>
                </a:ln>
                <a:solidFill>
                  <a:schemeClr val="tx1"/>
                </a:solidFill>
                <a:effectLst/>
              </a:rPr>
              <a:t>, </a:t>
            </a:r>
            <a:r>
              <a:rPr kumimoji="0" lang="en-US" sz="1200" b="0" i="0" u="none" strike="noStrike" cap="none" normalizeH="0" baseline="0" dirty="0" smtClean="0">
                <a:ln>
                  <a:noFill/>
                </a:ln>
                <a:solidFill>
                  <a:schemeClr val="tx1"/>
                </a:solidFill>
                <a:effectLst/>
                <a:latin typeface="Arial Unicode MS" panose="020B0604020202020204" pitchFamily="34" charset="-128"/>
              </a:rPr>
              <a:t>building status</a:t>
            </a:r>
            <a:r>
              <a:rPr kumimoji="0" lang="en-US" sz="1600" b="0" i="0" u="none" strike="noStrike" cap="none" normalizeH="0" baseline="0" dirty="0" smtClean="0">
                <a:ln>
                  <a:noFill/>
                </a:ln>
                <a:solidFill>
                  <a:schemeClr val="tx1"/>
                </a:solidFill>
                <a:effectLst/>
              </a:rPr>
              <a:t> → </a:t>
            </a:r>
            <a:r>
              <a:rPr kumimoji="0" lang="ar-SA" sz="1600" b="0" i="0" u="none" strike="noStrike" cap="none" normalizeH="0" baseline="0" dirty="0" smtClean="0">
                <a:ln>
                  <a:noFill/>
                </a:ln>
                <a:solidFill>
                  <a:schemeClr val="tx1"/>
                </a:solidFill>
                <a:effectLst/>
                <a:cs typeface="Arial" panose="020B0604020202020204" pitchFamily="34" charset="0"/>
              </a:rPr>
              <a:t>خصائص العقار</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Arial Unicode MS" panose="020B0604020202020204" pitchFamily="34" charset="-128"/>
              </a:rPr>
              <a:t>materials</a:t>
            </a:r>
            <a:r>
              <a:rPr kumimoji="0" lang="en-US" sz="1600" b="0" i="0" u="none" strike="noStrike" cap="none" normalizeH="0" baseline="0" dirty="0" smtClean="0">
                <a:ln>
                  <a:noFill/>
                </a:ln>
                <a:solidFill>
                  <a:schemeClr val="tx1"/>
                </a:solidFill>
                <a:effectLst/>
              </a:rPr>
              <a:t>, </a:t>
            </a:r>
            <a:r>
              <a:rPr kumimoji="0" lang="en-US" sz="1200" b="0" i="0" u="none" strike="noStrike" cap="none" normalizeH="0" baseline="0" dirty="0" smtClean="0">
                <a:ln>
                  <a:noFill/>
                </a:ln>
                <a:solidFill>
                  <a:schemeClr val="tx1"/>
                </a:solidFill>
                <a:effectLst/>
                <a:latin typeface="Arial Unicode MS" panose="020B0604020202020204" pitchFamily="34" charset="-128"/>
              </a:rPr>
              <a:t>interior style</a:t>
            </a:r>
            <a:r>
              <a:rPr kumimoji="0" lang="en-US" sz="1600" b="0" i="0" u="none" strike="noStrike" cap="none" normalizeH="0" baseline="0" dirty="0" smtClean="0">
                <a:ln>
                  <a:noFill/>
                </a:ln>
                <a:solidFill>
                  <a:schemeClr val="tx1"/>
                </a:solidFill>
                <a:effectLst/>
              </a:rPr>
              <a:t>, </a:t>
            </a:r>
            <a:r>
              <a:rPr kumimoji="0" lang="en-US" sz="1200" b="0" i="0" u="none" strike="noStrike" cap="none" normalizeH="0" baseline="0" dirty="0" smtClean="0">
                <a:ln>
                  <a:noFill/>
                </a:ln>
                <a:solidFill>
                  <a:schemeClr val="tx1"/>
                </a:solidFill>
                <a:effectLst/>
                <a:latin typeface="Arial Unicode MS" panose="020B0604020202020204" pitchFamily="34" charset="-128"/>
              </a:rPr>
              <a:t>view</a:t>
            </a:r>
            <a:r>
              <a:rPr kumimoji="0" lang="en-US" sz="1600" b="0" i="0" u="none" strike="noStrike" cap="none" normalizeH="0" baseline="0" dirty="0" smtClean="0">
                <a:ln>
                  <a:noFill/>
                </a:ln>
                <a:solidFill>
                  <a:schemeClr val="tx1"/>
                </a:solidFill>
                <a:effectLst/>
              </a:rPr>
              <a:t> → </a:t>
            </a:r>
            <a:r>
              <a:rPr kumimoji="0" lang="ar-SA" sz="1600" b="0" i="0" u="none" strike="noStrike" cap="none" normalizeH="0" baseline="0" dirty="0" smtClean="0">
                <a:ln>
                  <a:noFill/>
                </a:ln>
                <a:solidFill>
                  <a:schemeClr val="tx1"/>
                </a:solidFill>
                <a:effectLst/>
                <a:cs typeface="Arial" panose="020B0604020202020204" pitchFamily="34" charset="0"/>
              </a:rPr>
              <a:t>الجودة والمظهر</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sz="1200" b="0" i="0" u="none" strike="noStrike" cap="none" normalizeH="0" baseline="0" dirty="0" smtClean="0">
                <a:ln>
                  <a:noFill/>
                </a:ln>
                <a:solidFill>
                  <a:schemeClr val="tx1"/>
                </a:solidFill>
                <a:effectLst/>
                <a:latin typeface="Arial Unicode MS" panose="020B0604020202020204" pitchFamily="34" charset="-128"/>
              </a:rPr>
              <a:t>floors</a:t>
            </a:r>
            <a:r>
              <a:rPr kumimoji="0" lang="en-US" sz="1600" b="0" i="0" u="none" strike="noStrike" cap="none" normalizeH="0" baseline="0" dirty="0" smtClean="0">
                <a:ln>
                  <a:noFill/>
                </a:ln>
                <a:solidFill>
                  <a:schemeClr val="tx1"/>
                </a:solidFill>
                <a:effectLst/>
              </a:rPr>
              <a:t> → </a:t>
            </a:r>
            <a:r>
              <a:rPr kumimoji="0" lang="ar-SA" sz="1600" b="0" i="0" u="none" strike="noStrike" cap="none" normalizeH="0" baseline="0" dirty="0" smtClean="0">
                <a:ln>
                  <a:noFill/>
                </a:ln>
                <a:solidFill>
                  <a:schemeClr val="tx1"/>
                </a:solidFill>
                <a:effectLst/>
                <a:cs typeface="Arial" panose="020B0604020202020204" pitchFamily="34" charset="0"/>
              </a:rPr>
              <a:t>عدد الطوابق</a:t>
            </a:r>
            <a:endParaRPr kumimoji="0" lang="en-US" sz="2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01182386"/>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306" y="715689"/>
            <a:ext cx="5206464" cy="2203357"/>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306" y="3894714"/>
            <a:ext cx="5206465" cy="216896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9000" y="715689"/>
            <a:ext cx="5260829" cy="2203357"/>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6106" y="3793114"/>
            <a:ext cx="5106615" cy="216896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81791613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714" y="713014"/>
            <a:ext cx="6284685" cy="552994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7" name="Rectangle 6"/>
          <p:cNvSpPr/>
          <p:nvPr/>
        </p:nvSpPr>
        <p:spPr>
          <a:xfrm>
            <a:off x="7155543" y="1367026"/>
            <a:ext cx="3947886" cy="2862322"/>
          </a:xfrm>
          <a:prstGeom prst="rect">
            <a:avLst/>
          </a:prstGeom>
        </p:spPr>
        <p:txBody>
          <a:bodyPr wrap="square">
            <a:spAutoFit/>
          </a:bodyPr>
          <a:lstStyle/>
          <a:p>
            <a:pPr algn="ctr"/>
            <a:r>
              <a:rPr lang="en-US" dirty="0" smtClean="0">
                <a:latin typeface="Segoe UI" panose="020B0502040204020203" pitchFamily="34" charset="0"/>
                <a:cs typeface="Segoe UI" panose="020B0502040204020203" pitchFamily="34" charset="0"/>
              </a:rPr>
              <a:t>📊 </a:t>
            </a:r>
            <a:r>
              <a:rPr lang="en-US" b="1" dirty="0" smtClean="0">
                <a:latin typeface="Segoe UI" panose="020B0502040204020203" pitchFamily="34" charset="0"/>
                <a:cs typeface="Segoe UI" panose="020B0502040204020203" pitchFamily="34" charset="0"/>
              </a:rPr>
              <a:t>Histogram Analysis</a:t>
            </a:r>
            <a:endParaRPr lang="en-US" dirty="0" smtClean="0">
              <a:latin typeface="Segoe UI" panose="020B0502040204020203" pitchFamily="34" charset="0"/>
              <a:cs typeface="Segoe UI" panose="020B0502040204020203" pitchFamily="34" charset="0"/>
            </a:endParaRPr>
          </a:p>
          <a:p>
            <a:pPr algn="ctr">
              <a:buFont typeface="Arial" panose="020B0604020202020204" pitchFamily="34" charset="0"/>
              <a:buChar char="•"/>
            </a:pPr>
            <a:r>
              <a:rPr lang="ar-EG" dirty="0" smtClean="0">
                <a:latin typeface="Segoe UI" panose="020B0502040204020203" pitchFamily="34" charset="0"/>
                <a:cs typeface="Segoe UI" panose="020B0502040204020203" pitchFamily="34" charset="0"/>
              </a:rPr>
              <a:t>التوزيع بتاع الأسعار </a:t>
            </a:r>
            <a:r>
              <a:rPr lang="en-US" b="1" dirty="0" smtClean="0">
                <a:latin typeface="Segoe UI" panose="020B0502040204020203" pitchFamily="34" charset="0"/>
                <a:cs typeface="Segoe UI" panose="020B0502040204020203" pitchFamily="34" charset="0"/>
              </a:rPr>
              <a:t>Right Skewed</a:t>
            </a:r>
            <a:r>
              <a:rPr lang="en-US" dirty="0" smtClean="0">
                <a:latin typeface="Segoe UI" panose="020B0502040204020203" pitchFamily="34" charset="0"/>
                <a:cs typeface="Segoe UI" panose="020B0502040204020203" pitchFamily="34" charset="0"/>
              </a:rPr>
              <a:t> </a:t>
            </a:r>
            <a:r>
              <a:rPr lang="ar-EG" dirty="0" smtClean="0">
                <a:latin typeface="Segoe UI" panose="020B0502040204020203" pitchFamily="34" charset="0"/>
                <a:cs typeface="Segoe UI" panose="020B0502040204020203" pitchFamily="34" charset="0"/>
              </a:rPr>
              <a:t>يعني معظم العقارات أسعارها في </a:t>
            </a:r>
            <a:r>
              <a:rPr lang="ar-EG" b="1" dirty="0" smtClean="0">
                <a:latin typeface="Segoe UI" panose="020B0502040204020203" pitchFamily="34" charset="0"/>
                <a:cs typeface="Segoe UI" panose="020B0502040204020203" pitchFamily="34" charset="0"/>
              </a:rPr>
              <a:t>المستوى المنخفض والمتوسط</a:t>
            </a:r>
            <a:r>
              <a:rPr lang="ar-EG" dirty="0" smtClean="0">
                <a:latin typeface="Segoe UI" panose="020B0502040204020203" pitchFamily="34" charset="0"/>
                <a:cs typeface="Segoe UI" panose="020B0502040204020203" pitchFamily="34" charset="0"/>
              </a:rPr>
              <a:t>.</a:t>
            </a:r>
          </a:p>
          <a:p>
            <a:pPr algn="ctr">
              <a:buFont typeface="Arial" panose="020B0604020202020204" pitchFamily="34" charset="0"/>
              <a:buChar char="•"/>
            </a:pPr>
            <a:r>
              <a:rPr lang="ar-EG" dirty="0" smtClean="0">
                <a:latin typeface="Segoe UI" panose="020B0502040204020203" pitchFamily="34" charset="0"/>
                <a:cs typeface="Segoe UI" panose="020B0502040204020203" pitchFamily="34" charset="0"/>
              </a:rPr>
              <a:t>وفيه </a:t>
            </a:r>
            <a:r>
              <a:rPr lang="ar-EG" b="1" dirty="0" smtClean="0">
                <a:latin typeface="Segoe UI" panose="020B0502040204020203" pitchFamily="34" charset="0"/>
                <a:cs typeface="Segoe UI" panose="020B0502040204020203" pitchFamily="34" charset="0"/>
              </a:rPr>
              <a:t>قليل من العقارات أسعارها عالية جدًا</a:t>
            </a:r>
            <a:r>
              <a:rPr lang="ar-EG" dirty="0" smtClean="0">
                <a:latin typeface="Segoe UI" panose="020B0502040204020203" pitchFamily="34" charset="0"/>
                <a:cs typeface="Segoe UI" panose="020B0502040204020203" pitchFamily="34" charset="0"/>
              </a:rPr>
              <a:t>، وده اللي مسبب الذيل الطويل ناحية اليمين.</a:t>
            </a:r>
          </a:p>
          <a:p>
            <a:pPr algn="ctr">
              <a:buFont typeface="Arial" panose="020B0604020202020204" pitchFamily="34" charset="0"/>
              <a:buChar char="•"/>
            </a:pPr>
            <a:r>
              <a:rPr lang="ar-EG" dirty="0" smtClean="0">
                <a:latin typeface="Segoe UI" panose="020B0502040204020203" pitchFamily="34" charset="0"/>
                <a:cs typeface="Segoe UI" panose="020B0502040204020203" pitchFamily="34" charset="0"/>
              </a:rPr>
              <a:t>ده طبيعي جدًا في بيانات العقارات لأن العقارات الفخمة (</a:t>
            </a:r>
            <a:r>
              <a:rPr lang="en-US" dirty="0" smtClean="0">
                <a:latin typeface="Segoe UI" panose="020B0502040204020203" pitchFamily="34" charset="0"/>
                <a:cs typeface="Segoe UI" panose="020B0502040204020203" pitchFamily="34" charset="0"/>
              </a:rPr>
              <a:t>Luxury) </a:t>
            </a:r>
            <a:r>
              <a:rPr lang="ar-EG" dirty="0" smtClean="0">
                <a:latin typeface="Segoe UI" panose="020B0502040204020203" pitchFamily="34" charset="0"/>
                <a:cs typeface="Segoe UI" panose="020B0502040204020203" pitchFamily="34" charset="0"/>
              </a:rPr>
              <a:t>بتكون قليلة مقارنة بالعادية.</a:t>
            </a:r>
            <a:endParaRPr lang="ar-EG"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03029200"/>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7293" y="705760"/>
            <a:ext cx="5610650" cy="240937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883" y="3339105"/>
            <a:ext cx="4330203" cy="281495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7183" y="705760"/>
            <a:ext cx="4469903" cy="240937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5" name="Rectangle 1"/>
          <p:cNvSpPr>
            <a:spLocks noChangeArrowheads="1"/>
          </p:cNvSpPr>
          <p:nvPr/>
        </p:nvSpPr>
        <p:spPr bwMode="auto">
          <a:xfrm>
            <a:off x="5507292" y="3485652"/>
            <a:ext cx="5610651"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18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الـ</a:t>
            </a:r>
            <a:r>
              <a:rPr kumimoji="0" 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Outliers </a:t>
            </a:r>
            <a:r>
              <a:rPr kumimoji="0" lang="ar-SA"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هي قيم شاذة بعيدة جدًا عن باقي البيانات (زي بيت سعره 20 مليون وسط بيوت 500 ألف – 1 مليون)</a:t>
            </a:r>
            <a:r>
              <a:rPr kumimoji="0" 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t>
            </a:r>
            <a:endParaRPr kumimoji="0" 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16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ليه بيظهروا؟</a:t>
            </a:r>
            <a:endParaRPr kumimoji="0" 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ممكن يكونوا بيانات غلط</a:t>
            </a:r>
            <a:r>
              <a:rPr kumimoji="0" 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(Error).</a:t>
            </a:r>
            <a:endParaRPr kumimoji="0" 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أو فعلاً بيوت مميزة</a:t>
            </a:r>
            <a:r>
              <a:rPr kumimoji="0" 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(Luxury) </a:t>
            </a:r>
            <a:r>
              <a:rPr kumimoji="0" lang="ar-SA"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بأسعار عالية جدًا</a:t>
            </a:r>
            <a:r>
              <a:rPr kumimoji="0" 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t>
            </a:r>
            <a:endParaRPr kumimoji="0" 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16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إيه تأثيرهم؟</a:t>
            </a:r>
            <a:endParaRPr kumimoji="0" 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بيشدوا المتوسط</a:t>
            </a:r>
            <a:r>
              <a:rPr kumimoji="0" 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(mean) </a:t>
            </a:r>
            <a:r>
              <a:rPr kumimoji="0" lang="ar-SA"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لفوق</a:t>
            </a:r>
            <a:r>
              <a:rPr kumimoji="0" 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t>
            </a:r>
            <a:endParaRPr kumimoji="0" lang="en-US" sz="16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بيخلوا الرسم زي الـ</a:t>
            </a:r>
            <a:r>
              <a:rPr kumimoji="0" lang="en-US"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r>
              <a:rPr kumimoji="0" lang="en-US" sz="1600" b="1" i="0" u="none" strike="noStrike" cap="none" normalizeH="0" baseline="0" dirty="0" smtClean="0">
                <a:ln>
                  <a:noFill/>
                </a:ln>
                <a:solidFill>
                  <a:schemeClr val="tx1"/>
                </a:solidFill>
                <a:effectLst/>
                <a:latin typeface="Arial" panose="020B0604020202020204" pitchFamily="34" charset="0"/>
              </a:rPr>
              <a:t>histogram </a:t>
            </a:r>
            <a:r>
              <a:rPr kumimoji="0" lang="ar-SA" sz="16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أو</a:t>
            </a:r>
            <a:r>
              <a:rPr kumimoji="0" lang="en-US" sz="1600" b="1" i="0" u="none" strike="noStrike" cap="none" normalizeH="0" baseline="0" dirty="0" smtClean="0">
                <a:ln>
                  <a:noFill/>
                </a:ln>
                <a:solidFill>
                  <a:schemeClr val="tx1"/>
                </a:solidFill>
                <a:effectLst/>
                <a:latin typeface="Arial" panose="020B0604020202020204" pitchFamily="34" charset="0"/>
              </a:rPr>
              <a:t> boxplot</a:t>
            </a:r>
            <a:r>
              <a:rPr kumimoji="0" lang="en-US" sz="1600" b="0" i="0" u="none" strike="noStrike" cap="none" normalizeH="0" baseline="0" dirty="0" smtClean="0">
                <a:ln>
                  <a:noFill/>
                </a:ln>
                <a:solidFill>
                  <a:schemeClr val="tx1"/>
                </a:solidFill>
                <a:effectLst/>
                <a:latin typeface="Arial" panose="020B0604020202020204" pitchFamily="34" charset="0"/>
              </a:rPr>
              <a:t> </a:t>
            </a:r>
            <a:r>
              <a:rPr kumimoji="0" lang="ar-SA"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يبان</a:t>
            </a:r>
            <a:r>
              <a:rPr kumimoji="0" lang="en-US" sz="1600" b="0" i="0" u="none" strike="noStrike" cap="none" normalizeH="0" baseline="0" dirty="0" smtClean="0">
                <a:ln>
                  <a:noFill/>
                </a:ln>
                <a:solidFill>
                  <a:schemeClr val="tx1"/>
                </a:solidFill>
                <a:effectLst/>
                <a:latin typeface="Arial" panose="020B0604020202020204" pitchFamily="34" charset="0"/>
              </a:rPr>
              <a:t> skewed </a:t>
            </a:r>
            <a:r>
              <a:rPr kumimoji="0" lang="ar-SA" sz="16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أكتر</a:t>
            </a:r>
            <a:r>
              <a:rPr kumimoji="0" lang="en-US" sz="1600" b="0" i="0" u="none" strike="noStrike" cap="none" normalizeH="0" baseline="0" dirty="0" smtClean="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23161293"/>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238" y="825500"/>
            <a:ext cx="10058400" cy="4025900"/>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8" name="TextBox 7"/>
          <p:cNvSpPr txBox="1"/>
          <p:nvPr/>
        </p:nvSpPr>
        <p:spPr>
          <a:xfrm>
            <a:off x="901700" y="4991100"/>
            <a:ext cx="10147938" cy="1200329"/>
          </a:xfrm>
          <a:prstGeom prst="rect">
            <a:avLst/>
          </a:prstGeom>
          <a:noFill/>
        </p:spPr>
        <p:txBody>
          <a:bodyPr wrap="square" rtlCol="0">
            <a:spAutoFit/>
          </a:bodyPr>
          <a:lstStyle/>
          <a:p>
            <a:r>
              <a:rPr lang="ar-EG" dirty="0" smtClean="0"/>
              <a:t>لما جبت الـ </a:t>
            </a:r>
            <a:r>
              <a:rPr lang="en-US" dirty="0" smtClean="0"/>
              <a:t>Outliers </a:t>
            </a:r>
            <a:r>
              <a:rPr lang="ar-EG" dirty="0" smtClean="0"/>
              <a:t>لقيت إن كلها من نوع </a:t>
            </a:r>
            <a:r>
              <a:rPr lang="en-US" b="1" dirty="0" smtClean="0"/>
              <a:t>Detached House</a:t>
            </a:r>
            <a:r>
              <a:rPr lang="en-US" dirty="0" smtClean="0"/>
              <a:t>، </a:t>
            </a:r>
            <a:r>
              <a:rPr lang="ar-EG" dirty="0" smtClean="0"/>
              <a:t>ومتركزة في 3 مناطق محددة: </a:t>
            </a:r>
            <a:r>
              <a:rPr lang="en-US" b="1" dirty="0" smtClean="0"/>
              <a:t>Westminster – Chelsea – Kensington</a:t>
            </a:r>
            <a:r>
              <a:rPr lang="en-US" dirty="0" smtClean="0"/>
              <a:t>.</a:t>
            </a:r>
            <a:br>
              <a:rPr lang="en-US" dirty="0" smtClean="0"/>
            </a:br>
            <a:r>
              <a:rPr lang="ar-EG" dirty="0" smtClean="0"/>
              <a:t>وده منطقي لأن المناطق دي تعتبر من أرقى وأغلى مناطق لندن."</a:t>
            </a:r>
          </a:p>
          <a:p>
            <a:endParaRPr lang="en-US" dirty="0"/>
          </a:p>
        </p:txBody>
      </p:sp>
    </p:spTree>
    <p:extLst>
      <p:ext uri="{BB962C8B-B14F-4D97-AF65-F5344CB8AC3E}">
        <p14:creationId xmlns:p14="http://schemas.microsoft.com/office/powerpoint/2010/main" val="1558887383"/>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493" y="686298"/>
            <a:ext cx="4775207" cy="532080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3" name="Rectangle 2"/>
          <p:cNvSpPr/>
          <p:nvPr/>
        </p:nvSpPr>
        <p:spPr>
          <a:xfrm>
            <a:off x="5803900" y="1571536"/>
            <a:ext cx="5384800" cy="2308324"/>
          </a:xfrm>
          <a:prstGeom prst="rect">
            <a:avLst/>
          </a:prstGeom>
        </p:spPr>
        <p:txBody>
          <a:bodyPr wrap="square">
            <a:spAutoFit/>
          </a:bodyPr>
          <a:lstStyle/>
          <a:p>
            <a:pPr algn="ctr"/>
            <a:r>
              <a:rPr lang="en-US" b="1" dirty="0">
                <a:latin typeface="Segoe UI" panose="020B0502040204020203" pitchFamily="34" charset="0"/>
                <a:cs typeface="Segoe UI" panose="020B0502040204020203" pitchFamily="34" charset="0"/>
              </a:rPr>
              <a:t>Barplot analysis</a:t>
            </a:r>
          </a:p>
          <a:p>
            <a:pPr algn="ctr"/>
            <a:r>
              <a:rPr lang="ar-EG" b="1" dirty="0">
                <a:latin typeface="Segoe UI" panose="020B0502040204020203" pitchFamily="34" charset="0"/>
                <a:cs typeface="Segoe UI" panose="020B0502040204020203" pitchFamily="34" charset="0"/>
              </a:rPr>
              <a:t>توزيع العقارات حسب المنطقة في </a:t>
            </a:r>
            <a:r>
              <a:rPr lang="en-US" b="1" dirty="0">
                <a:latin typeface="Segoe UI" panose="020B0502040204020203" pitchFamily="34" charset="0"/>
                <a:cs typeface="Segoe UI" panose="020B0502040204020203" pitchFamily="34" charset="0"/>
              </a:rPr>
              <a:t>dataset، </a:t>
            </a:r>
            <a:r>
              <a:rPr lang="ar-EG" b="1" dirty="0">
                <a:latin typeface="Segoe UI" panose="020B0502040204020203" pitchFamily="34" charset="0"/>
                <a:cs typeface="Segoe UI" panose="020B0502040204020203" pitchFamily="34" charset="0"/>
              </a:rPr>
              <a:t>وبيّن أن بعض المناطق مثل </a:t>
            </a:r>
            <a:r>
              <a:rPr lang="en-US" b="1" dirty="0">
                <a:latin typeface="Segoe UI" panose="020B0502040204020203" pitchFamily="34" charset="0"/>
                <a:cs typeface="Segoe UI" panose="020B0502040204020203" pitchFamily="34" charset="0"/>
              </a:rPr>
              <a:t>Kensington </a:t>
            </a:r>
            <a:r>
              <a:rPr lang="ar-EG" b="1" dirty="0">
                <a:latin typeface="Segoe UI" panose="020B0502040204020203" pitchFamily="34" charset="0"/>
                <a:cs typeface="Segoe UI" panose="020B0502040204020203" pitchFamily="34" charset="0"/>
              </a:rPr>
              <a:t>و</a:t>
            </a:r>
            <a:r>
              <a:rPr lang="en-US" b="1" dirty="0">
                <a:latin typeface="Segoe UI" panose="020B0502040204020203" pitchFamily="34" charset="0"/>
                <a:cs typeface="Segoe UI" panose="020B0502040204020203" pitchFamily="34" charset="0"/>
              </a:rPr>
              <a:t>Marylebone </a:t>
            </a:r>
            <a:r>
              <a:rPr lang="ar-EG" b="1" dirty="0">
                <a:latin typeface="Segoe UI" panose="020B0502040204020203" pitchFamily="34" charset="0"/>
                <a:cs typeface="Segoe UI" panose="020B0502040204020203" pitchFamily="34" charset="0"/>
              </a:rPr>
              <a:t>و</a:t>
            </a:r>
            <a:r>
              <a:rPr lang="en-US" b="1" dirty="0">
                <a:latin typeface="Segoe UI" panose="020B0502040204020203" pitchFamily="34" charset="0"/>
                <a:cs typeface="Segoe UI" panose="020B0502040204020203" pitchFamily="34" charset="0"/>
              </a:rPr>
              <a:t>Camden </a:t>
            </a:r>
            <a:r>
              <a:rPr lang="ar-EG" b="1" dirty="0">
                <a:latin typeface="Segoe UI" panose="020B0502040204020203" pitchFamily="34" charset="0"/>
                <a:cs typeface="Segoe UI" panose="020B0502040204020203" pitchFamily="34" charset="0"/>
              </a:rPr>
              <a:t>و</a:t>
            </a:r>
            <a:r>
              <a:rPr lang="en-US" b="1" dirty="0">
                <a:latin typeface="Segoe UI" panose="020B0502040204020203" pitchFamily="34" charset="0"/>
                <a:cs typeface="Segoe UI" panose="020B0502040204020203" pitchFamily="34" charset="0"/>
              </a:rPr>
              <a:t>Westminster </a:t>
            </a:r>
            <a:r>
              <a:rPr lang="ar-EG" b="1" dirty="0">
                <a:latin typeface="Segoe UI" panose="020B0502040204020203" pitchFamily="34" charset="0"/>
                <a:cs typeface="Segoe UI" panose="020B0502040204020203" pitchFamily="34" charset="0"/>
              </a:rPr>
              <a:t>و</a:t>
            </a:r>
            <a:r>
              <a:rPr lang="en-US" b="1" dirty="0">
                <a:latin typeface="Segoe UI" panose="020B0502040204020203" pitchFamily="34" charset="0"/>
                <a:cs typeface="Segoe UI" panose="020B0502040204020203" pitchFamily="34" charset="0"/>
              </a:rPr>
              <a:t>Chelsea </a:t>
            </a:r>
            <a:r>
              <a:rPr lang="ar-EG" b="1" dirty="0">
                <a:latin typeface="Segoe UI" panose="020B0502040204020203" pitchFamily="34" charset="0"/>
                <a:cs typeface="Segoe UI" panose="020B0502040204020203" pitchFamily="34" charset="0"/>
              </a:rPr>
              <a:t>تحتوي على أكبر عدد من العقارات، بينما باقي المناطق تحتوي على أعداد أقل.</a:t>
            </a:r>
            <a:br>
              <a:rPr lang="ar-EG" b="1" dirty="0">
                <a:latin typeface="Segoe UI" panose="020B0502040204020203" pitchFamily="34" charset="0"/>
                <a:cs typeface="Segoe UI" panose="020B0502040204020203" pitchFamily="34" charset="0"/>
              </a:rPr>
            </a:br>
            <a:r>
              <a:rPr lang="ar-EG" b="1" dirty="0">
                <a:latin typeface="Segoe UI" panose="020B0502040204020203" pitchFamily="34" charset="0"/>
                <a:cs typeface="Segoe UI" panose="020B0502040204020203" pitchFamily="34" charset="0"/>
              </a:rPr>
              <a:t>هذا التوزيع يوضح التركيز الأكبر للعقارات في أحياء معينة من لندن."</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212468037"/>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186" y="760978"/>
            <a:ext cx="5385827" cy="278050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5" name="Rectangle 4"/>
          <p:cNvSpPr/>
          <p:nvPr/>
        </p:nvSpPr>
        <p:spPr>
          <a:xfrm>
            <a:off x="6160013" y="1726337"/>
            <a:ext cx="5308600" cy="2308324"/>
          </a:xfrm>
          <a:prstGeom prst="rect">
            <a:avLst/>
          </a:prstGeom>
        </p:spPr>
        <p:txBody>
          <a:bodyPr wrap="square">
            <a:spAutoFit/>
          </a:bodyPr>
          <a:lstStyle/>
          <a:p>
            <a:pPr algn="ctr"/>
            <a:r>
              <a:rPr lang="ar-EG" b="1" dirty="0">
                <a:latin typeface="Segoe UI" panose="020B0502040204020203" pitchFamily="34" charset="0"/>
                <a:cs typeface="Segoe UI" panose="020B0502040204020203" pitchFamily="34" charset="0"/>
              </a:rPr>
              <a:t>من خلال تحليل </a:t>
            </a:r>
            <a:r>
              <a:rPr lang="en-US" b="1" dirty="0">
                <a:latin typeface="Segoe UI" panose="020B0502040204020203" pitchFamily="34" charset="0"/>
                <a:cs typeface="Segoe UI" panose="020B0502040204020203" pitchFamily="34" charset="0"/>
              </a:rPr>
              <a:t>Outliers، </a:t>
            </a:r>
            <a:r>
              <a:rPr lang="ar-EG" b="1" dirty="0">
                <a:latin typeface="Segoe UI" panose="020B0502040204020203" pitchFamily="34" charset="0"/>
                <a:cs typeface="Segoe UI" panose="020B0502040204020203" pitchFamily="34" charset="0"/>
              </a:rPr>
              <a:t>لاحظنا أن جميع العقارات الشاذة (</a:t>
            </a:r>
            <a:r>
              <a:rPr lang="en-US" b="1" dirty="0">
                <a:latin typeface="Segoe UI" panose="020B0502040204020203" pitchFamily="34" charset="0"/>
                <a:cs typeface="Segoe UI" panose="020B0502040204020203" pitchFamily="34" charset="0"/>
              </a:rPr>
              <a:t>Outliers) </a:t>
            </a:r>
            <a:r>
              <a:rPr lang="ar-EG" b="1" dirty="0">
                <a:latin typeface="Segoe UI" panose="020B0502040204020203" pitchFamily="34" charset="0"/>
                <a:cs typeface="Segoe UI" panose="020B0502040204020203" pitchFamily="34" charset="0"/>
              </a:rPr>
              <a:t>كانت من نوع </a:t>
            </a:r>
            <a:r>
              <a:rPr lang="en-US" b="1" dirty="0">
                <a:latin typeface="Segoe UI" panose="020B0502040204020203" pitchFamily="34" charset="0"/>
                <a:cs typeface="Segoe UI" panose="020B0502040204020203" pitchFamily="34" charset="0"/>
              </a:rPr>
              <a:t>Detached House </a:t>
            </a:r>
            <a:r>
              <a:rPr lang="ar-EG" b="1" dirty="0">
                <a:latin typeface="Segoe UI" panose="020B0502040204020203" pitchFamily="34" charset="0"/>
                <a:cs typeface="Segoe UI" panose="020B0502040204020203" pitchFamily="34" charset="0"/>
              </a:rPr>
              <a:t>ومركزة في ثلاث مناطق فقط: </a:t>
            </a:r>
            <a:r>
              <a:rPr lang="en-US" b="1" dirty="0">
                <a:latin typeface="Segoe UI" panose="020B0502040204020203" pitchFamily="34" charset="0"/>
                <a:cs typeface="Segoe UI" panose="020B0502040204020203" pitchFamily="34" charset="0"/>
              </a:rPr>
              <a:t>Westminster, Chelsea, Kensington.</a:t>
            </a:r>
            <a:br>
              <a:rPr lang="en-US" b="1" dirty="0">
                <a:latin typeface="Segoe UI" panose="020B0502040204020203" pitchFamily="34" charset="0"/>
                <a:cs typeface="Segoe UI" panose="020B0502040204020203" pitchFamily="34" charset="0"/>
              </a:rPr>
            </a:br>
            <a:r>
              <a:rPr lang="ar-EG" b="1" dirty="0">
                <a:latin typeface="Segoe UI" panose="020B0502040204020203" pitchFamily="34" charset="0"/>
                <a:cs typeface="Segoe UI" panose="020B0502040204020203" pitchFamily="34" charset="0"/>
              </a:rPr>
              <a:t>لو نظرنا إلى الرسم البياني لمتوسط الأسعار حسب المنطقة، نجد أن نفس المناطق تظهر أعلى متوسط أسعار، وهذا يوضح أن </a:t>
            </a:r>
            <a:endParaRPr lang="en-US" b="1" dirty="0" smtClean="0">
              <a:latin typeface="Segoe UI" panose="020B0502040204020203" pitchFamily="34" charset="0"/>
              <a:cs typeface="Segoe UI" panose="020B0502040204020203" pitchFamily="34" charset="0"/>
            </a:endParaRPr>
          </a:p>
          <a:p>
            <a:pPr algn="ctr"/>
            <a:r>
              <a:rPr lang="en-US" b="1" dirty="0" smtClean="0">
                <a:latin typeface="Segoe UI" panose="020B0502040204020203" pitchFamily="34" charset="0"/>
                <a:cs typeface="Segoe UI" panose="020B0502040204020203" pitchFamily="34" charset="0"/>
              </a:rPr>
              <a:t>“Outliers </a:t>
            </a:r>
            <a:r>
              <a:rPr lang="ar-EG" b="1" dirty="0">
                <a:latin typeface="Segoe UI" panose="020B0502040204020203" pitchFamily="34" charset="0"/>
                <a:cs typeface="Segoe UI" panose="020B0502040204020203" pitchFamily="34" charset="0"/>
              </a:rPr>
              <a:t>تمثل العقارات الفاخرة في أغلى الأحياء."</a:t>
            </a:r>
            <a:endParaRPr lang="en-US" b="1" dirty="0">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186" y="3831771"/>
            <a:ext cx="5422403" cy="227874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7" name="TextBox 6"/>
          <p:cNvSpPr txBox="1"/>
          <p:nvPr/>
        </p:nvSpPr>
        <p:spPr>
          <a:xfrm>
            <a:off x="6444344" y="5510349"/>
            <a:ext cx="5140384" cy="1200329"/>
          </a:xfrm>
          <a:prstGeom prst="rect">
            <a:avLst/>
          </a:prstGeom>
          <a:noFill/>
        </p:spPr>
        <p:txBody>
          <a:bodyPr wrap="square" rtlCol="0">
            <a:spAutoFit/>
          </a:bodyPr>
          <a:lstStyle/>
          <a:p>
            <a:r>
              <a:rPr lang="en-US" u="sng" dirty="0" smtClean="0"/>
              <a:t>AVG price for each neighborhood</a:t>
            </a:r>
          </a:p>
          <a:p>
            <a:r>
              <a:rPr lang="en-US" u="sng" dirty="0" smtClean="0"/>
              <a:t>AVG price per meter for each neighborhood</a:t>
            </a:r>
          </a:p>
          <a:p>
            <a:endParaRPr lang="en-US" dirty="0" smtClean="0"/>
          </a:p>
          <a:p>
            <a:endParaRPr lang="en-US" dirty="0"/>
          </a:p>
        </p:txBody>
      </p:sp>
    </p:spTree>
    <p:extLst>
      <p:ext uri="{BB962C8B-B14F-4D97-AF65-F5344CB8AC3E}">
        <p14:creationId xmlns:p14="http://schemas.microsoft.com/office/powerpoint/2010/main" val="261475904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317" y="764168"/>
            <a:ext cx="5345183" cy="241211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5"/>
          <p:cNvSpPr/>
          <p:nvPr/>
        </p:nvSpPr>
        <p:spPr>
          <a:xfrm>
            <a:off x="6769101" y="1104901"/>
            <a:ext cx="4584700" cy="1200329"/>
          </a:xfrm>
          <a:prstGeom prst="rect">
            <a:avLst/>
          </a:prstGeom>
        </p:spPr>
        <p:txBody>
          <a:bodyPr wrap="square">
            <a:spAutoFit/>
          </a:bodyPr>
          <a:lstStyle/>
          <a:p>
            <a:pPr algn="ctr"/>
            <a:r>
              <a:rPr lang="en-US" dirty="0"/>
              <a:t> </a:t>
            </a:r>
            <a:r>
              <a:rPr lang="en-US" dirty="0" smtClean="0"/>
              <a:t>         </a:t>
            </a:r>
            <a:r>
              <a:rPr lang="en-US" b="1" dirty="0" smtClean="0">
                <a:latin typeface="Segoe UI" panose="020B0502040204020203" pitchFamily="34" charset="0"/>
                <a:cs typeface="Segoe UI" panose="020B0502040204020203" pitchFamily="34" charset="0"/>
              </a:rPr>
              <a:t>Boxplot analysis  </a:t>
            </a:r>
            <a:endParaRPr lang="en-US" b="1" dirty="0">
              <a:latin typeface="Segoe UI" panose="020B0502040204020203" pitchFamily="34" charset="0"/>
              <a:cs typeface="Segoe UI" panose="020B0502040204020203" pitchFamily="34" charset="0"/>
            </a:endParaRPr>
          </a:p>
          <a:p>
            <a:r>
              <a:rPr lang="en-US" dirty="0" smtClean="0"/>
              <a:t> </a:t>
            </a:r>
            <a:r>
              <a:rPr lang="ar-EG" dirty="0" smtClean="0"/>
              <a:t> لكل منطقة أظهر أن الأسعار داخل كل حي متقاربة ولم توجد قيم شاذة، مما يدل على أن الـ </a:t>
            </a:r>
            <a:r>
              <a:rPr lang="en-US" dirty="0" smtClean="0"/>
              <a:t>Outliers </a:t>
            </a:r>
            <a:r>
              <a:rPr lang="ar-EG" dirty="0" smtClean="0"/>
              <a:t>السابقة كانت نتيجة اختلاف الأسعار بين المناطق وليس داخل كل حي."</a:t>
            </a:r>
            <a:r>
              <a:rPr lang="en-US" dirty="0" smtClean="0"/>
              <a:t>."</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4209" y="3228560"/>
            <a:ext cx="10419592" cy="762869"/>
          </a:xfrm>
          <a:prstGeom prst="rect">
            <a:avLst/>
          </a:prstGeom>
          <a:ln w="88900" cap="sq" cmpd="thickThin">
            <a:solidFill>
              <a:srgbClr val="000000"/>
            </a:solidFill>
            <a:prstDash val="solid"/>
            <a:miter lim="800000"/>
          </a:ln>
          <a:effectLst>
            <a:innerShdw blurRad="76200">
              <a:srgbClr val="000000"/>
            </a:inn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209" y="4210450"/>
            <a:ext cx="5345183" cy="1923649"/>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9" name="TextBox 8"/>
          <p:cNvSpPr txBox="1"/>
          <p:nvPr/>
        </p:nvSpPr>
        <p:spPr>
          <a:xfrm>
            <a:off x="6807200" y="4392359"/>
            <a:ext cx="4341317" cy="923330"/>
          </a:xfrm>
          <a:prstGeom prst="rect">
            <a:avLst/>
          </a:prstGeom>
        </p:spPr>
        <p:txBody>
          <a:bodyPr wrap="square">
            <a:spAutoFit/>
          </a:bodyPr>
          <a:lstStyle>
            <a:defPPr>
              <a:defRPr lang="en-US"/>
            </a:defPPr>
            <a:lvl1pPr algn="ctr"/>
          </a:lstStyle>
          <a:p>
            <a:r>
              <a:rPr lang="en-US" b="1" dirty="0"/>
              <a:t>Only this outlier in Notting hill with no </a:t>
            </a:r>
            <a:r>
              <a:rPr lang="en-US" b="1" dirty="0" smtClean="0"/>
              <a:t>garage and it has maximum price in Nottig hill</a:t>
            </a:r>
            <a:endParaRPr lang="en-US" b="1" dirty="0"/>
          </a:p>
        </p:txBody>
      </p:sp>
      <p:sp>
        <p:nvSpPr>
          <p:cNvPr id="10" name="Down Arrow 9"/>
          <p:cNvSpPr/>
          <p:nvPr/>
        </p:nvSpPr>
        <p:spPr>
          <a:xfrm flipV="1">
            <a:off x="10988675" y="4115038"/>
            <a:ext cx="177750" cy="5546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807200" y="5315689"/>
            <a:ext cx="4359225" cy="923330"/>
          </a:xfrm>
          <a:prstGeom prst="rect">
            <a:avLst/>
          </a:prstGeom>
        </p:spPr>
        <p:txBody>
          <a:bodyPr wrap="square">
            <a:spAutoFit/>
          </a:bodyPr>
          <a:lstStyle>
            <a:defPPr>
              <a:defRPr lang="en-US"/>
            </a:defPPr>
            <a:lvl1pPr algn="ctr"/>
          </a:lstStyle>
          <a:p>
            <a:r>
              <a:rPr lang="en-US" b="1" dirty="0"/>
              <a:t>In most neighborhoods the presence of Garage or Garden doesn’t show a significant effect on price</a:t>
            </a:r>
          </a:p>
        </p:txBody>
      </p:sp>
    </p:spTree>
    <p:extLst>
      <p:ext uri="{BB962C8B-B14F-4D97-AF65-F5344CB8AC3E}">
        <p14:creationId xmlns:p14="http://schemas.microsoft.com/office/powerpoint/2010/main" val="2434723617"/>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6045" y="705099"/>
            <a:ext cx="5266954" cy="2876301"/>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045" y="3721100"/>
            <a:ext cx="5266954" cy="2362200"/>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7" name="TextBox 6"/>
          <p:cNvSpPr txBox="1"/>
          <p:nvPr/>
        </p:nvSpPr>
        <p:spPr>
          <a:xfrm>
            <a:off x="6222999" y="2843937"/>
            <a:ext cx="5041901" cy="1754326"/>
          </a:xfrm>
          <a:prstGeom prst="rect">
            <a:avLst/>
          </a:prstGeom>
        </p:spPr>
        <p:txBody>
          <a:bodyPr wrap="square">
            <a:spAutoFit/>
          </a:bodyPr>
          <a:lstStyle>
            <a:defPPr>
              <a:defRPr lang="en-US"/>
            </a:defPPr>
            <a:lvl1pPr algn="ctr">
              <a:defRPr b="1">
                <a:latin typeface="Segoe UI" panose="020B0502040204020203" pitchFamily="34" charset="0"/>
                <a:cs typeface="Segoe UI" panose="020B0502040204020203" pitchFamily="34" charset="0"/>
              </a:defRPr>
            </a:lvl1pPr>
          </a:lstStyle>
          <a:p>
            <a:r>
              <a:rPr lang="en-US" dirty="0"/>
              <a:t>Barplot analysis</a:t>
            </a:r>
          </a:p>
          <a:p>
            <a:r>
              <a:rPr lang="ar-EG" dirty="0" smtClean="0"/>
              <a:t>هذا يعني أن عدد الغرف (سواء إجمالي الغرف أو عدد غرف النوم والحمامات) لا يؤثر بشكل كبير على السعر.أي اختلاف في عدد الغرف لا يترجم إلى فرق ملحوظ في متوسط الأسعار."</a:t>
            </a:r>
            <a:endParaRPr lang="en-US" dirty="0"/>
          </a:p>
          <a:p>
            <a:endParaRPr lang="en-US" dirty="0"/>
          </a:p>
        </p:txBody>
      </p:sp>
    </p:spTree>
    <p:extLst>
      <p:ext uri="{BB962C8B-B14F-4D97-AF65-F5344CB8AC3E}">
        <p14:creationId xmlns:p14="http://schemas.microsoft.com/office/powerpoint/2010/main" val="4171427099"/>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1672" y="892987"/>
            <a:ext cx="5409127" cy="5072025"/>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3" name="Rectangle 2"/>
          <p:cNvSpPr/>
          <p:nvPr/>
        </p:nvSpPr>
        <p:spPr>
          <a:xfrm>
            <a:off x="7147775" y="2274837"/>
            <a:ext cx="3812146" cy="1477328"/>
          </a:xfrm>
          <a:prstGeom prst="rect">
            <a:avLst/>
          </a:prstGeom>
        </p:spPr>
        <p:txBody>
          <a:bodyPr wrap="square">
            <a:spAutoFit/>
          </a:bodyPr>
          <a:lstStyle/>
          <a:p>
            <a:r>
              <a:rPr lang="ar-EG" dirty="0" smtClean="0"/>
              <a:t>عند تحليل توزيع العقارات حسب </a:t>
            </a:r>
            <a:r>
              <a:rPr lang="ar-EG" b="1" dirty="0" smtClean="0"/>
              <a:t>إجمالي عدد</a:t>
            </a:r>
            <a:endParaRPr lang="en-US" b="1" dirty="0" smtClean="0"/>
          </a:p>
          <a:p>
            <a:r>
              <a:rPr lang="ar-EG" b="1" dirty="0" smtClean="0"/>
              <a:t> الغرف</a:t>
            </a:r>
            <a:r>
              <a:rPr lang="ar-EG" dirty="0" smtClean="0"/>
              <a:t>، نلاحظ أن أغلب العقارات تحتوي على 4 أو 5 غرف (207 و209 عقارات على التوالي).</a:t>
            </a:r>
            <a:br>
              <a:rPr lang="ar-EG" dirty="0" smtClean="0"/>
            </a:br>
            <a:r>
              <a:rPr lang="ar-EG" dirty="0" smtClean="0"/>
              <a:t>أما العقارات الكبيرة جدًا بعدد الغرف الأعلى (7 أو 8 غرف) فهي قليلة نسبيًا."</a:t>
            </a:r>
            <a:endParaRPr lang="en-US" dirty="0"/>
          </a:p>
        </p:txBody>
      </p:sp>
    </p:spTree>
    <p:extLst>
      <p:ext uri="{BB962C8B-B14F-4D97-AF65-F5344CB8AC3E}">
        <p14:creationId xmlns:p14="http://schemas.microsoft.com/office/powerpoint/2010/main" val="3064243444"/>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127" y="888641"/>
            <a:ext cx="5396248" cy="499700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5" name="Rectangle 4"/>
          <p:cNvSpPr/>
          <p:nvPr/>
        </p:nvSpPr>
        <p:spPr>
          <a:xfrm>
            <a:off x="6233376" y="3105835"/>
            <a:ext cx="5138670" cy="923330"/>
          </a:xfrm>
          <a:prstGeom prst="rect">
            <a:avLst/>
          </a:prstGeom>
        </p:spPr>
        <p:txBody>
          <a:bodyPr wrap="square">
            <a:spAutoFit/>
          </a:bodyPr>
          <a:lstStyle/>
          <a:p>
            <a:r>
              <a:rPr lang="en-US" b="1" dirty="0"/>
              <a:t>                            boxplot analysis</a:t>
            </a:r>
          </a:p>
          <a:p>
            <a:r>
              <a:rPr lang="en-US" dirty="0"/>
              <a:t>هذا يشير إلى وجود بعض العقارات ذات أسعار شاذة مقارنة بباقي العقارات في نفس عدد </a:t>
            </a:r>
            <a:r>
              <a:rPr lang="en-US" dirty="0" smtClean="0"/>
              <a:t>الغرف</a:t>
            </a:r>
            <a:endParaRPr lang="en-US" dirty="0"/>
          </a:p>
        </p:txBody>
      </p:sp>
    </p:spTree>
    <p:extLst>
      <p:ext uri="{BB962C8B-B14F-4D97-AF65-F5344CB8AC3E}">
        <p14:creationId xmlns:p14="http://schemas.microsoft.com/office/powerpoint/2010/main" val="1789391241"/>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80" y="888641"/>
            <a:ext cx="5048518" cy="5177307"/>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5"/>
          <p:cNvSpPr/>
          <p:nvPr/>
        </p:nvSpPr>
        <p:spPr>
          <a:xfrm>
            <a:off x="5975798" y="1953073"/>
            <a:ext cx="5409126" cy="2031325"/>
          </a:xfrm>
          <a:prstGeom prst="rect">
            <a:avLst/>
          </a:prstGeom>
        </p:spPr>
        <p:txBody>
          <a:bodyPr wrap="square">
            <a:spAutoFit/>
          </a:bodyPr>
          <a:lstStyle/>
          <a:p>
            <a:pPr algn="ctr"/>
            <a:r>
              <a:rPr lang="en-US" b="1" dirty="0" smtClean="0">
                <a:latin typeface="Segoe UI" panose="020B0502040204020203" pitchFamily="34" charset="0"/>
                <a:cs typeface="Segoe UI" panose="020B0502040204020203" pitchFamily="34" charset="0"/>
              </a:rPr>
              <a:t>Scatter </a:t>
            </a:r>
            <a:r>
              <a:rPr lang="en-US" b="1" dirty="0">
                <a:latin typeface="Segoe UI" panose="020B0502040204020203" pitchFamily="34" charset="0"/>
                <a:cs typeface="Segoe UI" panose="020B0502040204020203" pitchFamily="34" charset="0"/>
              </a:rPr>
              <a:t>plot </a:t>
            </a:r>
            <a:endParaRPr lang="en-US" b="1" dirty="0" smtClean="0">
              <a:latin typeface="Segoe UI" panose="020B0502040204020203" pitchFamily="34" charset="0"/>
              <a:cs typeface="Segoe UI" panose="020B0502040204020203" pitchFamily="34" charset="0"/>
            </a:endParaRPr>
          </a:p>
          <a:p>
            <a:pPr algn="ctr"/>
            <a:r>
              <a:rPr lang="en-US" b="1" dirty="0" smtClean="0">
                <a:latin typeface="Segoe UI" panose="020B0502040204020203" pitchFamily="34" charset="0"/>
                <a:cs typeface="Segoe UI" panose="020B0502040204020203" pitchFamily="34" charset="0"/>
              </a:rPr>
              <a:t>بين </a:t>
            </a:r>
            <a:r>
              <a:rPr lang="en-US" b="1" dirty="0">
                <a:latin typeface="Segoe UI" panose="020B0502040204020203" pitchFamily="34" charset="0"/>
                <a:cs typeface="Segoe UI" panose="020B0502040204020203" pitchFamily="34" charset="0"/>
              </a:rPr>
              <a:t>عدد الغرف </a:t>
            </a:r>
            <a:r>
              <a:rPr lang="en-US" b="1" dirty="0" smtClean="0">
                <a:latin typeface="Segoe UI" panose="020B0502040204020203" pitchFamily="34" charset="0"/>
                <a:cs typeface="Segoe UI" panose="020B0502040204020203" pitchFamily="34" charset="0"/>
              </a:rPr>
              <a:t>الإجمالي</a:t>
            </a:r>
          </a:p>
          <a:p>
            <a:pPr algn="ctr"/>
            <a:r>
              <a:rPr lang="en-US" b="1" dirty="0" smtClean="0">
                <a:latin typeface="Segoe UI" panose="020B0502040204020203" pitchFamily="34" charset="0"/>
                <a:cs typeface="Segoe UI" panose="020B0502040204020203" pitchFamily="34" charset="0"/>
              </a:rPr>
              <a:t> والسعر</a:t>
            </a:r>
            <a:r>
              <a:rPr lang="en-US" b="1" dirty="0">
                <a:latin typeface="Segoe UI" panose="020B0502040204020203" pitchFamily="34" charset="0"/>
                <a:cs typeface="Segoe UI" panose="020B0502040204020203" pitchFamily="34" charset="0"/>
              </a:rPr>
              <a:t>، لاحظنا توزيع طبيعي، حيث كل عدد من الغرف يحتوي على نطاق واسع من </a:t>
            </a:r>
            <a:r>
              <a:rPr lang="en-US" b="1" dirty="0" smtClean="0">
                <a:latin typeface="Segoe UI" panose="020B0502040204020203" pitchFamily="34" charset="0"/>
                <a:cs typeface="Segoe UI" panose="020B0502040204020203" pitchFamily="34" charset="0"/>
              </a:rPr>
              <a:t>الأسعار</a:t>
            </a:r>
          </a:p>
          <a:p>
            <a:pPr algn="ctr"/>
            <a:r>
              <a:rPr lang="en-US" b="1" dirty="0" smtClean="0">
                <a:latin typeface="Segoe UI" panose="020B0502040204020203" pitchFamily="34" charset="0"/>
                <a:cs typeface="Segoe UI" panose="020B0502040204020203" pitchFamily="34" charset="0"/>
              </a:rPr>
              <a:t>.لا </a:t>
            </a:r>
            <a:r>
              <a:rPr lang="en-US" b="1" dirty="0">
                <a:latin typeface="Segoe UI" panose="020B0502040204020203" pitchFamily="34" charset="0"/>
                <a:cs typeface="Segoe UI" panose="020B0502040204020203" pitchFamily="34" charset="0"/>
              </a:rPr>
              <a:t>توجد علاقة واضحة قوية بين عدد الغرف الإجمالي والسعر، فكل الأعداد تقريبًا موجودة فيها جميع مستويات الأسعار."</a:t>
            </a:r>
          </a:p>
        </p:txBody>
      </p:sp>
    </p:spTree>
    <p:extLst>
      <p:ext uri="{BB962C8B-B14F-4D97-AF65-F5344CB8AC3E}">
        <p14:creationId xmlns:p14="http://schemas.microsoft.com/office/powerpoint/2010/main" val="169932264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2" name="Rectangle 1"/>
          <p:cNvSpPr/>
          <p:nvPr/>
        </p:nvSpPr>
        <p:spPr>
          <a:xfrm>
            <a:off x="2655276" y="850484"/>
            <a:ext cx="6589379" cy="4401205"/>
          </a:xfrm>
          <a:prstGeom prst="rect">
            <a:avLst/>
          </a:prstGeom>
          <a:noFill/>
        </p:spPr>
        <p:txBody>
          <a:bodyPr wrap="square" rtlCol="0">
            <a:spAutoFit/>
          </a:bodyPr>
          <a:lstStyle/>
          <a:p>
            <a:r>
              <a:rPr lang="ar-EG" sz="2800" b="1" dirty="0"/>
              <a:t>كل الفئات بتشتري ملابس وإكسسوارات أكتر من أي حاجة تانية، بس النسبة بتزيد مع العمر.</a:t>
            </a:r>
          </a:p>
          <a:p>
            <a:r>
              <a:rPr lang="ar-EG" sz="2800" b="1" dirty="0"/>
              <a:t>الفئة 56+ سنة هي الأعلى في الشراء، وده بيأكد إنهم مش بس موجودين في البيانات، لكن كمان نشطين في الشراء.</a:t>
            </a:r>
          </a:p>
          <a:p>
            <a:r>
              <a:rPr lang="ar-EG" sz="2800" b="1" dirty="0"/>
              <a:t>الفئة 18–25 سنة بتشتري أقل، بس ممكن تستهدفهم بعروض شبابية أو منتجات موضة بأسعار مناسبة.</a:t>
            </a:r>
          </a:p>
          <a:p>
            <a:r>
              <a:rPr lang="en-US" sz="2800" b="1" dirty="0"/>
              <a:t>Outerwear </a:t>
            </a:r>
            <a:r>
              <a:rPr lang="ar-EG" sz="2800" b="1" dirty="0"/>
              <a:t>هو الأقل في كل الفئات، فلو </a:t>
            </a:r>
            <a:r>
              <a:rPr lang="ar-EG" sz="2800" b="1" dirty="0" smtClean="0"/>
              <a:t>بتشتغل </a:t>
            </a:r>
            <a:r>
              <a:rPr lang="ar-EG" sz="2800" b="1" dirty="0"/>
              <a:t>على تسويق أو مخزون، ممكن </a:t>
            </a:r>
            <a:r>
              <a:rPr lang="ar-EG" sz="2800" b="1" dirty="0" smtClean="0"/>
              <a:t>تقلل </a:t>
            </a:r>
            <a:r>
              <a:rPr lang="ar-EG" sz="2800" b="1" dirty="0"/>
              <a:t>التركيز عليه أو </a:t>
            </a:r>
            <a:r>
              <a:rPr lang="ar-EG" sz="2800" b="1" dirty="0" smtClean="0"/>
              <a:t>تعيد </a:t>
            </a:r>
            <a:r>
              <a:rPr lang="ar-EG" sz="2800" b="1" dirty="0"/>
              <a:t>تسويقه.</a:t>
            </a:r>
          </a:p>
        </p:txBody>
      </p:sp>
    </p:spTree>
    <p:extLst>
      <p:ext uri="{BB962C8B-B14F-4D97-AF65-F5344CB8AC3E}">
        <p14:creationId xmlns:p14="http://schemas.microsoft.com/office/powerpoint/2010/main" val="223013948"/>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975798" y="1953073"/>
            <a:ext cx="5409126" cy="2031325"/>
          </a:xfrm>
          <a:prstGeom prst="rect">
            <a:avLst/>
          </a:prstGeom>
        </p:spPr>
        <p:txBody>
          <a:bodyPr wrap="square">
            <a:spAutoFit/>
          </a:bodyPr>
          <a:lstStyle/>
          <a:p>
            <a:pPr algn="ctr"/>
            <a:r>
              <a:rPr lang="en-US" b="1" dirty="0" smtClean="0">
                <a:latin typeface="Segoe UI" panose="020B0502040204020203" pitchFamily="34" charset="0"/>
                <a:cs typeface="Segoe UI" panose="020B0502040204020203" pitchFamily="34" charset="0"/>
              </a:rPr>
              <a:t>scatter plot </a:t>
            </a:r>
          </a:p>
          <a:p>
            <a:pPr algn="ctr"/>
            <a:r>
              <a:rPr lang="en-US" b="1" dirty="0" smtClean="0">
                <a:latin typeface="Segoe UI" panose="020B0502040204020203" pitchFamily="34" charset="0"/>
                <a:cs typeface="Segoe UI" panose="020B0502040204020203" pitchFamily="34" charset="0"/>
              </a:rPr>
              <a:t>بين </a:t>
            </a:r>
            <a:r>
              <a:rPr lang="en-US" b="1" dirty="0">
                <a:latin typeface="Segoe UI" panose="020B0502040204020203" pitchFamily="34" charset="0"/>
                <a:cs typeface="Segoe UI" panose="020B0502040204020203" pitchFamily="34" charset="0"/>
              </a:rPr>
              <a:t>عدد الغرف </a:t>
            </a:r>
            <a:r>
              <a:rPr lang="en-US" b="1" dirty="0" smtClean="0">
                <a:latin typeface="Segoe UI" panose="020B0502040204020203" pitchFamily="34" charset="0"/>
                <a:cs typeface="Segoe UI" panose="020B0502040204020203" pitchFamily="34" charset="0"/>
              </a:rPr>
              <a:t>الإجمالي </a:t>
            </a:r>
            <a:r>
              <a:rPr lang="ar-EG" b="1" dirty="0" smtClean="0">
                <a:latin typeface="Segoe UI" panose="020B0502040204020203" pitchFamily="34" charset="0"/>
                <a:cs typeface="Segoe UI" panose="020B0502040204020203" pitchFamily="34" charset="0"/>
              </a:rPr>
              <a:t>و المساحه</a:t>
            </a:r>
            <a:r>
              <a:rPr lang="en-US" b="1" dirty="0" smtClean="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لاحظنا توزيع طبيعي، حيث كل عدد من الغرف يحتوي على نطاق واسع من </a:t>
            </a:r>
            <a:r>
              <a:rPr lang="ar-EG" b="1" dirty="0" smtClean="0">
                <a:latin typeface="Segoe UI" panose="020B0502040204020203" pitchFamily="34" charset="0"/>
                <a:cs typeface="Segoe UI" panose="020B0502040204020203" pitchFamily="34" charset="0"/>
              </a:rPr>
              <a:t>المساحات</a:t>
            </a:r>
          </a:p>
          <a:p>
            <a:pPr algn="ctr"/>
            <a:r>
              <a:rPr lang="en-US" b="1" dirty="0" smtClean="0">
                <a:latin typeface="Segoe UI" panose="020B0502040204020203" pitchFamily="34" charset="0"/>
                <a:cs typeface="Segoe UI" panose="020B0502040204020203" pitchFamily="34" charset="0"/>
              </a:rPr>
              <a:t>.لا </a:t>
            </a:r>
            <a:r>
              <a:rPr lang="en-US" b="1" dirty="0">
                <a:latin typeface="Segoe UI" panose="020B0502040204020203" pitchFamily="34" charset="0"/>
                <a:cs typeface="Segoe UI" panose="020B0502040204020203" pitchFamily="34" charset="0"/>
              </a:rPr>
              <a:t>توجد علاقة واضحة قوية بين عدد الغرف الإجمالي </a:t>
            </a:r>
            <a:r>
              <a:rPr lang="en-US" b="1" dirty="0" smtClean="0">
                <a:latin typeface="Segoe UI" panose="020B0502040204020203" pitchFamily="34" charset="0"/>
                <a:cs typeface="Segoe UI" panose="020B0502040204020203" pitchFamily="34" charset="0"/>
              </a:rPr>
              <a:t>و</a:t>
            </a:r>
            <a:r>
              <a:rPr lang="ar-EG" b="1" dirty="0" smtClean="0">
                <a:latin typeface="Segoe UI" panose="020B0502040204020203" pitchFamily="34" charset="0"/>
                <a:cs typeface="Segoe UI" panose="020B0502040204020203" pitchFamily="34" charset="0"/>
              </a:rPr>
              <a:t> المساحه</a:t>
            </a:r>
            <a:r>
              <a:rPr lang="en-US" b="1" dirty="0" smtClean="0">
                <a:latin typeface="Segoe UI" panose="020B0502040204020203" pitchFamily="34" charset="0"/>
                <a:cs typeface="Segoe UI" panose="020B0502040204020203" pitchFamily="34" charset="0"/>
              </a:rPr>
              <a:t>، </a:t>
            </a:r>
            <a:r>
              <a:rPr lang="en-US" b="1" dirty="0">
                <a:latin typeface="Segoe UI" panose="020B0502040204020203" pitchFamily="34" charset="0"/>
                <a:cs typeface="Segoe UI" panose="020B0502040204020203" pitchFamily="34" charset="0"/>
              </a:rPr>
              <a:t>فكل الأعداد تقريبًا موجودة فيها جميع </a:t>
            </a:r>
            <a:r>
              <a:rPr lang="en-US" b="1" dirty="0" smtClean="0">
                <a:latin typeface="Segoe UI" panose="020B0502040204020203" pitchFamily="34" charset="0"/>
                <a:cs typeface="Segoe UI" panose="020B0502040204020203" pitchFamily="34" charset="0"/>
              </a:rPr>
              <a:t>مستويات</a:t>
            </a:r>
            <a:r>
              <a:rPr lang="ar-EG" b="1" dirty="0" smtClean="0">
                <a:latin typeface="Segoe UI" panose="020B0502040204020203" pitchFamily="34" charset="0"/>
                <a:cs typeface="Segoe UI" panose="020B0502040204020203" pitchFamily="34" charset="0"/>
              </a:rPr>
              <a:t> المساحات</a:t>
            </a:r>
            <a:r>
              <a:rPr lang="en-US" b="1" dirty="0" smtClean="0">
                <a:latin typeface="Segoe UI" panose="020B0502040204020203" pitchFamily="34" charset="0"/>
                <a:cs typeface="Segoe UI" panose="020B0502040204020203" pitchFamily="34" charset="0"/>
              </a:rPr>
              <a:t>."</a:t>
            </a:r>
            <a:endParaRPr lang="en-US" b="1" dirty="0">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29" y="986971"/>
            <a:ext cx="5133970" cy="513805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9" name="Rectangle 8"/>
          <p:cNvSpPr/>
          <p:nvPr/>
        </p:nvSpPr>
        <p:spPr>
          <a:xfrm>
            <a:off x="6227446" y="5087647"/>
            <a:ext cx="4905830" cy="707886"/>
          </a:xfrm>
          <a:prstGeom prst="rect">
            <a:avLst/>
          </a:prstGeom>
        </p:spPr>
        <p:txBody>
          <a:bodyPr wrap="square">
            <a:spAutoFit/>
          </a:bodyPr>
          <a:lstStyle/>
          <a:p>
            <a:pPr algn="ctr"/>
            <a:r>
              <a:rPr lang="en-US" sz="2000" b="1" dirty="0" smtClean="0"/>
              <a:t> num of rooms doesn’t show a significant     effect on price</a:t>
            </a:r>
            <a:endParaRPr lang="en-US" sz="2000" b="1" dirty="0"/>
          </a:p>
        </p:txBody>
      </p:sp>
    </p:spTree>
    <p:extLst>
      <p:ext uri="{BB962C8B-B14F-4D97-AF65-F5344CB8AC3E}">
        <p14:creationId xmlns:p14="http://schemas.microsoft.com/office/powerpoint/2010/main" val="410420193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314" y="783771"/>
            <a:ext cx="5148484" cy="5297716"/>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4" name="Rectangle 3"/>
          <p:cNvSpPr/>
          <p:nvPr/>
        </p:nvSpPr>
        <p:spPr>
          <a:xfrm>
            <a:off x="6299200" y="2232300"/>
            <a:ext cx="5109029" cy="1477328"/>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a:p>
            <a:pPr algn="ctr"/>
            <a:r>
              <a:rPr lang="en-US" b="1" dirty="0">
                <a:latin typeface="Segoe UI" panose="020B0502040204020203" pitchFamily="34" charset="0"/>
                <a:cs typeface="Segoe UI" panose="020B0502040204020203" pitchFamily="34" charset="0"/>
              </a:rPr>
              <a:t>boxplot analysis</a:t>
            </a:r>
          </a:p>
          <a:p>
            <a:pPr algn="ctr"/>
            <a:r>
              <a:rPr lang="en-US" b="1" dirty="0">
                <a:latin typeface="Segoe UI" panose="020B0502040204020203" pitchFamily="34" charset="0"/>
                <a:cs typeface="Segoe UI" panose="020B0502040204020203" pitchFamily="34" charset="0"/>
              </a:rPr>
              <a:t>معناه إن العلاقة بين عدد الغرف والمساحة مستقرة ومفيهاش قيم شاذة، والمساحات شبه متشابهة </a:t>
            </a:r>
            <a:r>
              <a:rPr lang="en-US" b="1" dirty="0" smtClean="0">
                <a:latin typeface="Segoe UI" panose="020B0502040204020203" pitchFamily="34" charset="0"/>
                <a:cs typeface="Segoe UI" panose="020B0502040204020203" pitchFamily="34" charset="0"/>
              </a:rPr>
              <a:t>نسبيًا لكل </a:t>
            </a:r>
            <a:r>
              <a:rPr lang="en-US" b="1" dirty="0">
                <a:latin typeface="Segoe UI" panose="020B0502040204020203" pitchFamily="34" charset="0"/>
                <a:cs typeface="Segoe UI" panose="020B0502040204020203" pitchFamily="34" charset="0"/>
              </a:rPr>
              <a:t>مستويات </a:t>
            </a:r>
            <a:r>
              <a:rPr lang="en-US" b="1" dirty="0" smtClean="0">
                <a:latin typeface="Segoe UI" panose="020B0502040204020203" pitchFamily="34" charset="0"/>
                <a:cs typeface="Segoe UI" panose="020B0502040204020203" pitchFamily="34" charset="0"/>
              </a:rPr>
              <a:t>الغرف</a:t>
            </a:r>
            <a:endParaRPr lang="en-US" b="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7340423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99200" y="2232300"/>
            <a:ext cx="5109029" cy="1477328"/>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a:p>
            <a:pPr algn="ctr"/>
            <a:r>
              <a:rPr lang="ar-EG" b="1" dirty="0" smtClean="0">
                <a:latin typeface="Segoe UI" panose="020B0502040204020203" pitchFamily="34" charset="0"/>
                <a:cs typeface="Segoe UI" panose="020B0502040204020203" pitchFamily="34" charset="0"/>
              </a:rPr>
              <a:t>عند تحليل العلاقة بين المساحة (</a:t>
            </a:r>
            <a:r>
              <a:rPr lang="en-US" b="1" dirty="0" smtClean="0">
                <a:latin typeface="Segoe UI" panose="020B0502040204020203" pitchFamily="34" charset="0"/>
                <a:cs typeface="Segoe UI" panose="020B0502040204020203" pitchFamily="34" charset="0"/>
              </a:rPr>
              <a:t>square meters)</a:t>
            </a:r>
          </a:p>
          <a:p>
            <a:pPr algn="ctr"/>
            <a:r>
              <a:rPr lang="en-US" b="1" dirty="0" smtClean="0">
                <a:latin typeface="Segoe UI" panose="020B0502040204020203" pitchFamily="34" charset="0"/>
                <a:cs typeface="Segoe UI" panose="020B0502040204020203" pitchFamily="34" charset="0"/>
              </a:rPr>
              <a:t> </a:t>
            </a:r>
            <a:r>
              <a:rPr lang="ar-EG" b="1" dirty="0" smtClean="0">
                <a:latin typeface="Segoe UI" panose="020B0502040204020203" pitchFamily="34" charset="0"/>
                <a:cs typeface="Segoe UI" panose="020B0502040204020203" pitchFamily="34" charset="0"/>
              </a:rPr>
              <a:t>والسعر (</a:t>
            </a:r>
            <a:r>
              <a:rPr lang="en-US" b="1" dirty="0" smtClean="0">
                <a:latin typeface="Segoe UI" panose="020B0502040204020203" pitchFamily="34" charset="0"/>
                <a:cs typeface="Segoe UI" panose="020B0502040204020203" pitchFamily="34" charset="0"/>
              </a:rPr>
              <a:t>price)، </a:t>
            </a:r>
            <a:r>
              <a:rPr lang="ar-EG" b="1" dirty="0" smtClean="0">
                <a:latin typeface="Segoe UI" panose="020B0502040204020203" pitchFamily="34" charset="0"/>
                <a:cs typeface="Segoe UI" panose="020B0502040204020203" pitchFamily="34" charset="0"/>
              </a:rPr>
              <a:t>ظهرت علاقة طردية واضحة: </a:t>
            </a:r>
            <a:endParaRPr lang="en-US" b="1" dirty="0" smtClean="0">
              <a:latin typeface="Segoe UI" panose="020B0502040204020203" pitchFamily="34" charset="0"/>
              <a:cs typeface="Segoe UI" panose="020B0502040204020203" pitchFamily="34" charset="0"/>
            </a:endParaRPr>
          </a:p>
          <a:p>
            <a:pPr algn="ctr"/>
            <a:r>
              <a:rPr lang="ar-EG" b="1" dirty="0" smtClean="0">
                <a:latin typeface="Segoe UI" panose="020B0502040204020203" pitchFamily="34" charset="0"/>
                <a:cs typeface="Segoe UI" panose="020B0502040204020203" pitchFamily="34" charset="0"/>
              </a:rPr>
              <a:t>كلما زادت مساحة العقار زاد سعره.وده منطقي لأن العقارات الأكبر مساحة عادة بتكون أغلى.</a:t>
            </a: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487" y="783771"/>
            <a:ext cx="5564713" cy="5138057"/>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13545907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299200" y="2232300"/>
            <a:ext cx="5109029" cy="1754326"/>
          </a:xfrm>
          <a:prstGeom prst="rect">
            <a:avLst/>
          </a:prstGeom>
        </p:spPr>
        <p:txBody>
          <a:bodyPr wrap="square">
            <a:spAutoFit/>
          </a:bodyPr>
          <a:lstStyle/>
          <a:p>
            <a:pPr algn="ctr"/>
            <a:r>
              <a:rPr lang="en-US" b="1" dirty="0" smtClean="0">
                <a:latin typeface="Segoe UI" panose="020B0502040204020203" pitchFamily="34" charset="0"/>
                <a:cs typeface="Segoe UI" panose="020B0502040204020203" pitchFamily="34" charset="0"/>
              </a:rPr>
              <a:t>Scatter plot</a:t>
            </a:r>
          </a:p>
          <a:p>
            <a:pPr algn="ctr"/>
            <a:r>
              <a:rPr lang="en-US" b="1" dirty="0" smtClean="0">
                <a:latin typeface="Segoe UI" panose="020B0502040204020203" pitchFamily="34" charset="0"/>
                <a:cs typeface="Segoe UI" panose="020B0502040204020203" pitchFamily="34" charset="0"/>
              </a:rPr>
              <a:t> </a:t>
            </a:r>
            <a:r>
              <a:rPr lang="ar-EG" b="1" dirty="0" smtClean="0">
                <a:latin typeface="Segoe UI" panose="020B0502040204020203" pitchFamily="34" charset="0"/>
                <a:cs typeface="Segoe UI" panose="020B0502040204020203" pitchFamily="34" charset="0"/>
              </a:rPr>
              <a:t>بين عُمر المبنى </a:t>
            </a:r>
            <a:endParaRPr lang="en-US" b="1" dirty="0" smtClean="0">
              <a:latin typeface="Segoe UI" panose="020B0502040204020203" pitchFamily="34" charset="0"/>
              <a:cs typeface="Segoe UI" panose="020B0502040204020203" pitchFamily="34" charset="0"/>
            </a:endParaRPr>
          </a:p>
          <a:p>
            <a:pPr algn="ctr"/>
            <a:r>
              <a:rPr lang="ar-EG" b="1" dirty="0" smtClean="0">
                <a:latin typeface="Segoe UI" panose="020B0502040204020203" pitchFamily="34" charset="0"/>
                <a:cs typeface="Segoe UI" panose="020B0502040204020203" pitchFamily="34" charset="0"/>
              </a:rPr>
              <a:t>والسعر، ظهرت النقاط موزعة على كل الرسم بدون نمط محدد.</a:t>
            </a:r>
            <a:endParaRPr lang="en-US" b="1" dirty="0" smtClean="0">
              <a:latin typeface="Segoe UI" panose="020B0502040204020203" pitchFamily="34" charset="0"/>
              <a:cs typeface="Segoe UI" panose="020B0502040204020203" pitchFamily="34" charset="0"/>
            </a:endParaRPr>
          </a:p>
          <a:p>
            <a:pPr algn="ctr"/>
            <a:r>
              <a:rPr lang="ar-EG" b="1" dirty="0" smtClean="0">
                <a:latin typeface="Segoe UI" panose="020B0502040204020203" pitchFamily="34" charset="0"/>
                <a:cs typeface="Segoe UI" panose="020B0502040204020203" pitchFamily="34" charset="0"/>
              </a:rPr>
              <a:t>ده معناه إن عمر المبنى مش عامل مؤثر قوي على السعر مقارنة بعوامل تانية زي المساحة أو الموقع."</a:t>
            </a: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828" y="905977"/>
            <a:ext cx="5617029" cy="508842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413461774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1754326"/>
          </a:xfrm>
          <a:prstGeom prst="rect">
            <a:avLst/>
          </a:prstGeom>
        </p:spPr>
        <p:txBody>
          <a:bodyPr wrap="square">
            <a:spAutoFit/>
          </a:bodyPr>
          <a:lstStyle/>
          <a:p>
            <a:pPr algn="ctr"/>
            <a:r>
              <a:rPr lang="en-US" b="1" dirty="0" smtClean="0">
                <a:latin typeface="Segoe UI" panose="020B0502040204020203" pitchFamily="34" charset="0"/>
                <a:cs typeface="Segoe UI" panose="020B0502040204020203" pitchFamily="34" charset="0"/>
              </a:rPr>
              <a:t>Boxplot </a:t>
            </a:r>
          </a:p>
          <a:p>
            <a:pPr algn="ctr"/>
            <a:r>
              <a:rPr lang="ar-EG" b="1" dirty="0" smtClean="0">
                <a:latin typeface="Segoe UI" panose="020B0502040204020203" pitchFamily="34" charset="0"/>
                <a:cs typeface="Segoe UI" panose="020B0502040204020203" pitchFamily="34" charset="0"/>
              </a:rPr>
              <a:t>الخاص بـ عُمر المبنى بيّن إن القيم كلها في نطاق واحد (من 1 إلى 99 سنة) بدون </a:t>
            </a:r>
            <a:r>
              <a:rPr lang="en-US" b="1" dirty="0" smtClean="0">
                <a:latin typeface="Segoe UI" panose="020B0502040204020203" pitchFamily="34" charset="0"/>
                <a:cs typeface="Segoe UI" panose="020B0502040204020203" pitchFamily="34" charset="0"/>
              </a:rPr>
              <a:t>Outliers.</a:t>
            </a:r>
          </a:p>
          <a:p>
            <a:pPr algn="ctr"/>
            <a:r>
              <a:rPr lang="ar-EG" b="1" dirty="0" smtClean="0">
                <a:latin typeface="Segoe UI" panose="020B0502040204020203" pitchFamily="34" charset="0"/>
                <a:cs typeface="Segoe UI" panose="020B0502040204020203" pitchFamily="34" charset="0"/>
              </a:rPr>
              <a:t>وده معناه إن بيانات عمر المباني طبيعية ومنتظمة ومفيهاش قيم شاذة."</a:t>
            </a: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276" y="788276"/>
            <a:ext cx="5685095" cy="528144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62728202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2308324"/>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تحليل وجود </a:t>
            </a:r>
            <a:endParaRPr lang="en-US" b="1" dirty="0" smtClean="0">
              <a:latin typeface="Segoe UI" panose="020B0502040204020203" pitchFamily="34" charset="0"/>
              <a:cs typeface="Segoe UI" panose="020B0502040204020203" pitchFamily="34" charset="0"/>
            </a:endParaRPr>
          </a:p>
          <a:p>
            <a:pPr algn="ctr"/>
            <a:r>
              <a:rPr lang="en-US" b="1" dirty="0" smtClean="0">
                <a:latin typeface="Segoe UI" panose="020B0502040204020203" pitchFamily="34" charset="0"/>
                <a:cs typeface="Segoe UI" panose="020B0502040204020203" pitchFamily="34" charset="0"/>
              </a:rPr>
              <a:t>Garden </a:t>
            </a:r>
          </a:p>
          <a:p>
            <a:pPr algn="ctr"/>
            <a:r>
              <a:rPr lang="ar-EG" b="1" dirty="0" smtClean="0">
                <a:latin typeface="Segoe UI" panose="020B0502040204020203" pitchFamily="34" charset="0"/>
                <a:cs typeface="Segoe UI" panose="020B0502040204020203" pitchFamily="34" charset="0"/>
              </a:rPr>
              <a:t>في العقارات، وجدنا أن:512 عقار </a:t>
            </a:r>
            <a:endParaRPr lang="en-US" b="1" dirty="0" smtClean="0">
              <a:latin typeface="Segoe UI" panose="020B0502040204020203" pitchFamily="34" charset="0"/>
              <a:cs typeface="Segoe UI" panose="020B0502040204020203" pitchFamily="34" charset="0"/>
            </a:endParaRPr>
          </a:p>
          <a:p>
            <a:pPr algn="ctr"/>
            <a:r>
              <a:rPr lang="ar-EG" b="1" dirty="0" smtClean="0">
                <a:latin typeface="Segoe UI" panose="020B0502040204020203" pitchFamily="34" charset="0"/>
                <a:cs typeface="Segoe UI" panose="020B0502040204020203" pitchFamily="34" charset="0"/>
              </a:rPr>
              <a:t>يحتوي على حديقة</a:t>
            </a:r>
            <a:endParaRPr lang="en-US" b="1" dirty="0" smtClean="0">
              <a:latin typeface="Segoe UI" panose="020B0502040204020203" pitchFamily="34" charset="0"/>
              <a:cs typeface="Segoe UI" panose="020B0502040204020203" pitchFamily="34" charset="0"/>
            </a:endParaRPr>
          </a:p>
          <a:p>
            <a:pPr algn="ctr"/>
            <a:r>
              <a:rPr lang="en-US" b="1" dirty="0" smtClean="0">
                <a:latin typeface="Segoe UI" panose="020B0502040204020203" pitchFamily="34" charset="0"/>
                <a:cs typeface="Segoe UI" panose="020B0502040204020203" pitchFamily="34" charset="0"/>
              </a:rPr>
              <a:t>488 </a:t>
            </a:r>
            <a:r>
              <a:rPr lang="ar-EG" b="1" dirty="0" smtClean="0">
                <a:latin typeface="Segoe UI" panose="020B0502040204020203" pitchFamily="34" charset="0"/>
                <a:cs typeface="Segoe UI" panose="020B0502040204020203" pitchFamily="34" charset="0"/>
              </a:rPr>
              <a:t>عقار بدون</a:t>
            </a:r>
            <a:endParaRPr lang="en-US" b="1" dirty="0" smtClean="0">
              <a:latin typeface="Segoe UI" panose="020B0502040204020203" pitchFamily="34" charset="0"/>
              <a:cs typeface="Segoe UI" panose="020B0502040204020203" pitchFamily="34" charset="0"/>
            </a:endParaRPr>
          </a:p>
          <a:p>
            <a:pPr algn="ctr"/>
            <a:r>
              <a:rPr lang="ar-EG" b="1" dirty="0" smtClean="0">
                <a:latin typeface="Segoe UI" panose="020B0502040204020203" pitchFamily="34" charset="0"/>
                <a:cs typeface="Segoe UI" panose="020B0502040204020203" pitchFamily="34" charset="0"/>
              </a:rPr>
              <a:t>يعني تقريبًا 50:50، مما يوضح توزيع متوازن بين العقارات التي تحتوي على حديقة وتلك التي لا تحتوي عليها</a:t>
            </a: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931" y="1119352"/>
            <a:ext cx="5596759" cy="4603531"/>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80987302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1477328"/>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 النتائج بتوضح أن وجود </a:t>
            </a:r>
            <a:r>
              <a:rPr lang="en-US" b="1" dirty="0" smtClean="0">
                <a:latin typeface="Segoe UI" panose="020B0502040204020203" pitchFamily="34" charset="0"/>
                <a:cs typeface="Segoe UI" panose="020B0502040204020203" pitchFamily="34" charset="0"/>
              </a:rPr>
              <a:t>Garden</a:t>
            </a:r>
          </a:p>
          <a:p>
            <a:pPr algn="ctr"/>
            <a:r>
              <a:rPr lang="en-US" b="1" dirty="0" smtClean="0">
                <a:latin typeface="Segoe UI" panose="020B0502040204020203" pitchFamily="34" charset="0"/>
                <a:cs typeface="Segoe UI" panose="020B0502040204020203" pitchFamily="34" charset="0"/>
              </a:rPr>
              <a:t> </a:t>
            </a:r>
            <a:r>
              <a:rPr lang="ar-EG" b="1" dirty="0" smtClean="0">
                <a:latin typeface="Segoe UI" panose="020B0502040204020203" pitchFamily="34" charset="0"/>
                <a:cs typeface="Segoe UI" panose="020B0502040204020203" pitchFamily="34" charset="0"/>
              </a:rPr>
              <a:t>لا يؤثر بشكل واضح على السعر.الأعمدة في</a:t>
            </a:r>
            <a:r>
              <a:rPr lang="en-US" b="1" dirty="0" smtClean="0">
                <a:latin typeface="Segoe UI" panose="020B0502040204020203" pitchFamily="34" charset="0"/>
                <a:cs typeface="Segoe UI" panose="020B0502040204020203" pitchFamily="34" charset="0"/>
              </a:rPr>
              <a:t> boxplot</a:t>
            </a:r>
          </a:p>
          <a:p>
            <a:pPr algn="ctr"/>
            <a:r>
              <a:rPr lang="ar-EG" b="1" dirty="0" smtClean="0">
                <a:latin typeface="Segoe UI" panose="020B0502040204020203" pitchFamily="34" charset="0"/>
                <a:cs typeface="Segoe UI" panose="020B0502040204020203" pitchFamily="34" charset="0"/>
              </a:rPr>
              <a:t> متقاربة جدًا، ومتوسط السعر بين العقارات التي تحتوي على حديقة أو لا متقاربه جدا."</a:t>
            </a: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46" y="707707"/>
            <a:ext cx="5266954" cy="2811626"/>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446" y="3519333"/>
            <a:ext cx="5266954" cy="2597689"/>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201894148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2308324"/>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تحليل وجود </a:t>
            </a:r>
            <a:endParaRPr lang="en-US" b="1" dirty="0" smtClean="0">
              <a:latin typeface="Segoe UI" panose="020B0502040204020203" pitchFamily="34" charset="0"/>
              <a:cs typeface="Segoe UI" panose="020B0502040204020203" pitchFamily="34" charset="0"/>
            </a:endParaRPr>
          </a:p>
          <a:p>
            <a:pPr algn="ctr"/>
            <a:r>
              <a:rPr lang="en-US" b="1" dirty="0" smtClean="0">
                <a:latin typeface="Segoe UI" panose="020B0502040204020203" pitchFamily="34" charset="0"/>
                <a:cs typeface="Segoe UI" panose="020B0502040204020203" pitchFamily="34" charset="0"/>
              </a:rPr>
              <a:t>Garage </a:t>
            </a:r>
          </a:p>
          <a:p>
            <a:pPr algn="ctr"/>
            <a:r>
              <a:rPr lang="ar-EG" b="1" dirty="0" smtClean="0">
                <a:latin typeface="Segoe UI" panose="020B0502040204020203" pitchFamily="34" charset="0"/>
                <a:cs typeface="Segoe UI" panose="020B0502040204020203" pitchFamily="34" charset="0"/>
              </a:rPr>
              <a:t>في العقارات، وجدنا أن:501 عقار </a:t>
            </a:r>
            <a:endParaRPr lang="en-US" b="1" dirty="0" smtClean="0">
              <a:latin typeface="Segoe UI" panose="020B0502040204020203" pitchFamily="34" charset="0"/>
              <a:cs typeface="Segoe UI" panose="020B0502040204020203" pitchFamily="34" charset="0"/>
            </a:endParaRPr>
          </a:p>
          <a:p>
            <a:pPr algn="ctr"/>
            <a:r>
              <a:rPr lang="ar-EG" b="1" dirty="0" smtClean="0">
                <a:latin typeface="Segoe UI" panose="020B0502040204020203" pitchFamily="34" charset="0"/>
                <a:cs typeface="Segoe UI" panose="020B0502040204020203" pitchFamily="34" charset="0"/>
              </a:rPr>
              <a:t>يحتوي على جراج </a:t>
            </a:r>
          </a:p>
          <a:p>
            <a:pPr algn="ctr"/>
            <a:r>
              <a:rPr lang="ar-EG" b="1" dirty="0" smtClean="0">
                <a:latin typeface="Segoe UI" panose="020B0502040204020203" pitchFamily="34" charset="0"/>
                <a:cs typeface="Segoe UI" panose="020B0502040204020203" pitchFamily="34" charset="0"/>
              </a:rPr>
              <a:t>499عقار بدون</a:t>
            </a:r>
            <a:endParaRPr lang="en-US" b="1" dirty="0" smtClean="0">
              <a:latin typeface="Segoe UI" panose="020B0502040204020203" pitchFamily="34" charset="0"/>
              <a:cs typeface="Segoe UI" panose="020B0502040204020203" pitchFamily="34" charset="0"/>
            </a:endParaRPr>
          </a:p>
          <a:p>
            <a:pPr algn="ctr"/>
            <a:r>
              <a:rPr lang="ar-EG" b="1" dirty="0" smtClean="0">
                <a:latin typeface="Segoe UI" panose="020B0502040204020203" pitchFamily="34" charset="0"/>
                <a:cs typeface="Segoe UI" panose="020B0502040204020203" pitchFamily="34" charset="0"/>
              </a:rPr>
              <a:t>يعني تقريبًا 50:50، مما يوضح توزيع متوازن بين العقارات التي تحتوي على جراج وتلك التي لا تحتوي عليها</a:t>
            </a: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520" y="837127"/>
            <a:ext cx="5344733" cy="5241701"/>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56916162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1754326"/>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 النتائج بتوضح أن وجود جراج لا يؤثر بشكل واضح على السعر.الأعمدة في</a:t>
            </a:r>
            <a:r>
              <a:rPr lang="en-US" b="1" dirty="0" smtClean="0">
                <a:latin typeface="Segoe UI" panose="020B0502040204020203" pitchFamily="34" charset="0"/>
                <a:cs typeface="Segoe UI" panose="020B0502040204020203" pitchFamily="34" charset="0"/>
              </a:rPr>
              <a:t> boxplot</a:t>
            </a:r>
          </a:p>
          <a:p>
            <a:pPr algn="ctr"/>
            <a:r>
              <a:rPr lang="ar-EG" b="1" dirty="0" smtClean="0">
                <a:latin typeface="Segoe UI" panose="020B0502040204020203" pitchFamily="34" charset="0"/>
                <a:cs typeface="Segoe UI" panose="020B0502040204020203" pitchFamily="34" charset="0"/>
              </a:rPr>
              <a:t> متقاربة جدًا، </a:t>
            </a:r>
          </a:p>
          <a:p>
            <a:pPr algn="ctr"/>
            <a:r>
              <a:rPr lang="ar-EG" b="1" dirty="0" smtClean="0">
                <a:latin typeface="Segoe UI" panose="020B0502040204020203" pitchFamily="34" charset="0"/>
                <a:cs typeface="Segoe UI" panose="020B0502040204020203" pitchFamily="34" charset="0"/>
              </a:rPr>
              <a:t>ومتوسط السعر بين العقارات التي تحتوي على حديقة أو لا متقاربه جدا بل ان وجود جراج اعلى نسبيا."</a:t>
            </a: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2447" y="721217"/>
            <a:ext cx="5266954" cy="258865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90" y="3490174"/>
            <a:ext cx="5388411" cy="260153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36738177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47" y="1444488"/>
            <a:ext cx="4691269" cy="3721154"/>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TextBox 5"/>
          <p:cNvSpPr txBox="1"/>
          <p:nvPr/>
        </p:nvSpPr>
        <p:spPr>
          <a:xfrm>
            <a:off x="6586330" y="2040835"/>
            <a:ext cx="4505740" cy="1754326"/>
          </a:xfrm>
          <a:prstGeom prst="rect">
            <a:avLst/>
          </a:prstGeom>
          <a:noFill/>
        </p:spPr>
        <p:txBody>
          <a:bodyPr wrap="square" rtlCol="0">
            <a:spAutoFit/>
          </a:bodyPr>
          <a:lstStyle/>
          <a:p>
            <a:r>
              <a:rPr lang="ar-EG" b="1" dirty="0" smtClean="0"/>
              <a:t>عند تحليل عدد الطوابق في العقارات، وجدنا التوزيع التالي:1 طابق: 342 عقار</a:t>
            </a:r>
            <a:endParaRPr lang="en-US" b="1" dirty="0" smtClean="0"/>
          </a:p>
          <a:p>
            <a:r>
              <a:rPr lang="ar-EG" b="1" dirty="0" smtClean="0"/>
              <a:t>2 طابق: 325 عقار</a:t>
            </a:r>
            <a:endParaRPr lang="en-US" b="1" dirty="0" smtClean="0"/>
          </a:p>
          <a:p>
            <a:r>
              <a:rPr lang="ar-EG" b="1" dirty="0" smtClean="0"/>
              <a:t>3 طوابق: 333 عقار</a:t>
            </a:r>
            <a:endParaRPr lang="en-US" b="1" dirty="0" smtClean="0"/>
          </a:p>
          <a:p>
            <a:r>
              <a:rPr lang="ar-EG" b="1" dirty="0" smtClean="0"/>
              <a:t>يعني التوزيع متوازن تقريبًا بين العقارات ذات الطابق الواحد، والطابقين، والثلاث طوابق</a:t>
            </a:r>
            <a:endParaRPr lang="en-US" dirty="0"/>
          </a:p>
        </p:txBody>
      </p:sp>
    </p:spTree>
    <p:extLst>
      <p:ext uri="{BB962C8B-B14F-4D97-AF65-F5344CB8AC3E}">
        <p14:creationId xmlns:p14="http://schemas.microsoft.com/office/powerpoint/2010/main" val="413481766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3" name="Rectangle 1"/>
          <p:cNvSpPr>
            <a:spLocks noChangeArrowheads="1"/>
          </p:cNvSpPr>
          <p:nvPr/>
        </p:nvSpPr>
        <p:spPr bwMode="auto">
          <a:xfrm>
            <a:off x="7185285" y="2636019"/>
            <a:ext cx="3807069" cy="1477328"/>
          </a:xfrm>
          <a:prstGeom prst="rect">
            <a:avLst/>
          </a:prstGeom>
          <a:noFill/>
        </p:spPr>
        <p:txBody>
          <a:bodyPr wrap="square" rtlCol="0">
            <a:spAutoFit/>
          </a:bodyPr>
          <a:lstStyle/>
          <a:p>
            <a:r>
              <a:rPr lang="ar-EG" b="1" dirty="0"/>
              <a:t>التوزيع مش مركز حوالين نقطة واحدة، بل شبه متساوي، وده معناه إن الناس بتشتري في نطاق واسع من</a:t>
            </a:r>
            <a:r>
              <a:rPr lang="en-US" b="1" dirty="0"/>
              <a:t> </a:t>
            </a:r>
            <a:r>
              <a:rPr lang="ar-EG" b="1" dirty="0"/>
              <a:t>الأسعار</a:t>
            </a:r>
            <a:endParaRPr lang="en-US" b="1" dirty="0"/>
          </a:p>
          <a:p>
            <a:r>
              <a:rPr lang="ar-EG" b="1" dirty="0"/>
              <a:t>المنحنى الوردي ناعم ومسطّح نسبيًا، وده بيقول إن الشراء متوزع بشكل متوازن إلى حد كبير.</a:t>
            </a:r>
            <a:r>
              <a:rPr lang="en-US" b="1" dirty="0"/>
              <a:t>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0239" y="768912"/>
            <a:ext cx="5627075" cy="5142767"/>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088920"/>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1754326"/>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تحليل عدد الطوابق ومتوسط السعر، وجدنا أن العقارات ذات طابق واحد أو ثلاث طوابق أسعارها تقريبًا متقاربة، بينما العقارات ذات طابقين متوسط السعر أعلى قليلًا.ده معناه إن عدد الطوابق لا يؤثر بشكل كبير على السعر، والفرق بسيط جدًا."</a:t>
            </a: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989" y="687265"/>
            <a:ext cx="5388411" cy="236502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989" y="3296992"/>
            <a:ext cx="5388411" cy="270456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99651019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147" y="1444488"/>
            <a:ext cx="4691269" cy="3721154"/>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TextBox 5"/>
          <p:cNvSpPr txBox="1"/>
          <p:nvPr/>
        </p:nvSpPr>
        <p:spPr>
          <a:xfrm>
            <a:off x="6586330" y="2040835"/>
            <a:ext cx="4505740" cy="1477328"/>
          </a:xfrm>
          <a:prstGeom prst="rect">
            <a:avLst/>
          </a:prstGeom>
          <a:noFill/>
        </p:spPr>
        <p:txBody>
          <a:bodyPr wrap="square" rtlCol="0">
            <a:spAutoFit/>
          </a:bodyPr>
          <a:lstStyle/>
          <a:p>
            <a:r>
              <a:rPr lang="ar-EG" b="1" dirty="0" smtClean="0"/>
              <a:t>ند تحليل نوع العقار، وجدنا التوزيع التالي:</a:t>
            </a:r>
          </a:p>
          <a:p>
            <a:r>
              <a:rPr lang="en-US" b="1" dirty="0" smtClean="0"/>
              <a:t>Detached: 349 </a:t>
            </a:r>
          </a:p>
          <a:p>
            <a:r>
              <a:rPr lang="en-US" b="1" dirty="0" smtClean="0"/>
              <a:t>Semi-detached: 345 </a:t>
            </a:r>
          </a:p>
          <a:p>
            <a:r>
              <a:rPr lang="en-US" b="1" dirty="0" smtClean="0"/>
              <a:t>Apartment: 306 </a:t>
            </a:r>
            <a:endParaRPr lang="ar-EG" b="1" dirty="0"/>
          </a:p>
          <a:p>
            <a:r>
              <a:rPr lang="ar-EG" b="1" dirty="0" smtClean="0"/>
              <a:t>يعني التوزيع متقارب نسبيًا بين الأنواع الثلاثة</a:t>
            </a:r>
            <a:endParaRPr lang="en-US" dirty="0"/>
          </a:p>
        </p:txBody>
      </p:sp>
    </p:spTree>
    <p:extLst>
      <p:ext uri="{BB962C8B-B14F-4D97-AF65-F5344CB8AC3E}">
        <p14:creationId xmlns:p14="http://schemas.microsoft.com/office/powerpoint/2010/main" val="377825995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139321"/>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حساب متوسط السعر لكل نوع عقار، وجدنا أن:العقارات من نوع </a:t>
            </a:r>
          </a:p>
          <a:p>
            <a:pPr algn="ctr"/>
            <a:r>
              <a:rPr lang="en-US" b="1" dirty="0" smtClean="0">
                <a:latin typeface="Segoe UI" panose="020B0502040204020203" pitchFamily="34" charset="0"/>
                <a:cs typeface="Segoe UI" panose="020B0502040204020203" pitchFamily="34" charset="0"/>
              </a:rPr>
              <a:t>Detached </a:t>
            </a:r>
            <a:r>
              <a:rPr lang="ar-EG" b="1" dirty="0" smtClean="0">
                <a:latin typeface="Segoe UI" panose="020B0502040204020203" pitchFamily="34" charset="0"/>
                <a:cs typeface="Segoe UI" panose="020B0502040204020203" pitchFamily="34" charset="0"/>
              </a:rPr>
              <a:t>هي الأعلى سعرًايليها</a:t>
            </a:r>
          </a:p>
          <a:p>
            <a:pPr algn="ctr"/>
            <a:r>
              <a:rPr lang="ar-EG" b="1" dirty="0" smtClean="0">
                <a:latin typeface="Segoe UI" panose="020B0502040204020203" pitchFamily="34" charset="0"/>
                <a:cs typeface="Segoe UI" panose="020B0502040204020203" pitchFamily="34" charset="0"/>
              </a:rPr>
              <a:t> </a:t>
            </a:r>
            <a:r>
              <a:rPr lang="en-US" b="1" dirty="0" smtClean="0">
                <a:latin typeface="Segoe UI" panose="020B0502040204020203" pitchFamily="34" charset="0"/>
                <a:cs typeface="Segoe UI" panose="020B0502040204020203" pitchFamily="34" charset="0"/>
              </a:rPr>
              <a:t>Semi-detached</a:t>
            </a:r>
            <a:endParaRPr lang="ar-EG" b="1" dirty="0" smtClean="0">
              <a:latin typeface="Segoe UI" panose="020B0502040204020203" pitchFamily="34" charset="0"/>
              <a:cs typeface="Segoe UI" panose="020B0502040204020203" pitchFamily="34" charset="0"/>
            </a:endParaRPr>
          </a:p>
          <a:p>
            <a:pPr algn="ctr"/>
            <a:r>
              <a:rPr lang="ar-EG" b="1" dirty="0" smtClean="0">
                <a:latin typeface="Segoe UI" panose="020B0502040204020203" pitchFamily="34" charset="0"/>
                <a:cs typeface="Segoe UI" panose="020B0502040204020203" pitchFamily="34" charset="0"/>
              </a:rPr>
              <a:t>وأقلها </a:t>
            </a:r>
          </a:p>
          <a:p>
            <a:pPr algn="ctr"/>
            <a:r>
              <a:rPr lang="en-US" b="1" dirty="0" smtClean="0">
                <a:latin typeface="Segoe UI" panose="020B0502040204020203" pitchFamily="34" charset="0"/>
                <a:cs typeface="Segoe UI" panose="020B0502040204020203" pitchFamily="34" charset="0"/>
              </a:rPr>
              <a:t>Apartment</a:t>
            </a:r>
            <a:r>
              <a:rPr lang="ar-EG" b="1" dirty="0" smtClean="0">
                <a:latin typeface="Segoe UI" panose="020B0502040204020203" pitchFamily="34" charset="0"/>
                <a:cs typeface="Segoe UI" panose="020B0502040204020203" pitchFamily="34" charset="0"/>
              </a:rPr>
              <a:t>والملاحظ أن جميع القيم الشاذة </a:t>
            </a:r>
          </a:p>
          <a:p>
            <a:pPr algn="ctr"/>
            <a:r>
              <a:rPr lang="ar-EG" b="1" dirty="0" smtClean="0">
                <a:latin typeface="Segoe UI" panose="020B0502040204020203" pitchFamily="34" charset="0"/>
                <a:cs typeface="Segoe UI" panose="020B0502040204020203" pitchFamily="34" charset="0"/>
              </a:rPr>
              <a:t>(</a:t>
            </a:r>
            <a:r>
              <a:rPr lang="en-US" b="1" dirty="0" smtClean="0">
                <a:latin typeface="Segoe UI" panose="020B0502040204020203" pitchFamily="34" charset="0"/>
                <a:cs typeface="Segoe UI" panose="020B0502040204020203" pitchFamily="34" charset="0"/>
              </a:rPr>
              <a:t>Outliers) </a:t>
            </a:r>
            <a:r>
              <a:rPr lang="ar-EG" b="1" dirty="0" smtClean="0">
                <a:latin typeface="Segoe UI" panose="020B0502040204020203" pitchFamily="34" charset="0"/>
                <a:cs typeface="Segoe UI" panose="020B0502040204020203" pitchFamily="34" charset="0"/>
              </a:rPr>
              <a:t>التي تم تحديدها مسبقًا كانت من نوع </a:t>
            </a:r>
          </a:p>
          <a:p>
            <a:pPr algn="ctr"/>
            <a:r>
              <a:rPr lang="en-US" b="1" dirty="0" smtClean="0">
                <a:latin typeface="Segoe UI" panose="020B0502040204020203" pitchFamily="34" charset="0"/>
                <a:cs typeface="Segoe UI" panose="020B0502040204020203" pitchFamily="34" charset="0"/>
              </a:rPr>
              <a:t>Detached</a:t>
            </a:r>
            <a:endParaRPr lang="ar-EG" b="1" dirty="0" smtClean="0">
              <a:latin typeface="Segoe UI" panose="020B0502040204020203" pitchFamily="34" charset="0"/>
              <a:cs typeface="Segoe UI" panose="020B0502040204020203" pitchFamily="34" charset="0"/>
            </a:endParaRPr>
          </a:p>
          <a:p>
            <a:pPr algn="ctr"/>
            <a:r>
              <a:rPr lang="en-US" b="1" dirty="0" smtClean="0">
                <a:latin typeface="Segoe UI" panose="020B0502040204020203" pitchFamily="34" charset="0"/>
                <a:cs typeface="Segoe UI" panose="020B0502040204020203" pitchFamily="34" charset="0"/>
              </a:rPr>
              <a:t>، </a:t>
            </a:r>
            <a:r>
              <a:rPr lang="ar-EG" b="1" dirty="0" smtClean="0">
                <a:latin typeface="Segoe UI" panose="020B0502040204020203" pitchFamily="34" charset="0"/>
                <a:cs typeface="Segoe UI" panose="020B0502040204020203" pitchFamily="34" charset="0"/>
              </a:rPr>
              <a:t>مما يوضح أن العقارات</a:t>
            </a:r>
          </a:p>
          <a:p>
            <a:pPr algn="ctr"/>
            <a:r>
              <a:rPr lang="ar-EG" b="1" dirty="0" smtClean="0">
                <a:latin typeface="Segoe UI" panose="020B0502040204020203" pitchFamily="34" charset="0"/>
                <a:cs typeface="Segoe UI" panose="020B0502040204020203" pitchFamily="34" charset="0"/>
              </a:rPr>
              <a:t> الفاخرة غالبًا تكون </a:t>
            </a:r>
            <a:r>
              <a:rPr lang="en-US" b="1" dirty="0" smtClean="0">
                <a:latin typeface="Segoe UI" panose="020B0502040204020203" pitchFamily="34" charset="0"/>
                <a:cs typeface="Segoe UI" panose="020B0502040204020203" pitchFamily="34" charset="0"/>
              </a:rPr>
              <a:t>Detached."</a:t>
            </a:r>
            <a:endParaRPr lang="en-US" b="1" dirty="0">
              <a:latin typeface="Segoe UI" panose="020B0502040204020203" pitchFamily="34" charset="0"/>
              <a:cs typeface="Segoe UI" panose="020B0502040204020203" pitchFamily="3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104" y="793373"/>
            <a:ext cx="5099935" cy="2774075"/>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104" y="3671227"/>
            <a:ext cx="5184658" cy="2537465"/>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423252164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6586330" y="2040835"/>
            <a:ext cx="4505740" cy="2031325"/>
          </a:xfrm>
          <a:prstGeom prst="rect">
            <a:avLst/>
          </a:prstGeom>
          <a:noFill/>
        </p:spPr>
        <p:txBody>
          <a:bodyPr wrap="square" rtlCol="0">
            <a:spAutoFit/>
          </a:bodyPr>
          <a:lstStyle/>
          <a:p>
            <a:r>
              <a:rPr lang="ar-EG" b="1" dirty="0" smtClean="0"/>
              <a:t> تحليل </a:t>
            </a:r>
            <a:r>
              <a:rPr lang="en-US" b="1" dirty="0" smtClean="0"/>
              <a:t>Heating Type</a:t>
            </a:r>
            <a:endParaRPr lang="en-US" b="1" dirty="0"/>
          </a:p>
          <a:p>
            <a:r>
              <a:rPr lang="ar-EG" b="1" dirty="0" smtClean="0"/>
              <a:t>، وجدنا التوزيع التالي:</a:t>
            </a:r>
          </a:p>
          <a:p>
            <a:r>
              <a:rPr lang="en-US" b="1" dirty="0" smtClean="0"/>
              <a:t>Gas: 255 </a:t>
            </a:r>
          </a:p>
          <a:p>
            <a:r>
              <a:rPr lang="en-US" b="1" dirty="0" smtClean="0"/>
              <a:t>Electric: 266 </a:t>
            </a:r>
          </a:p>
          <a:p>
            <a:r>
              <a:rPr lang="en-US" b="1" dirty="0" smtClean="0"/>
              <a:t>Central: 243</a:t>
            </a:r>
          </a:p>
          <a:p>
            <a:r>
              <a:rPr lang="en-US" b="1" dirty="0" smtClean="0"/>
              <a:t>Under Floor: 236</a:t>
            </a:r>
            <a:endParaRPr lang="ar-EG" b="1" dirty="0"/>
          </a:p>
          <a:p>
            <a:r>
              <a:rPr lang="ar-EG" b="1" dirty="0" smtClean="0"/>
              <a:t>يعني التوزيع متقارب نسبيًا بين الأنواع</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78" y="888642"/>
            <a:ext cx="4726547" cy="5151549"/>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16698053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1754326"/>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تحليل متوسط السعر لكل نوع تدفئة (</a:t>
            </a:r>
            <a:r>
              <a:rPr lang="en-US" b="1" dirty="0" smtClean="0">
                <a:latin typeface="Segoe UI" panose="020B0502040204020203" pitchFamily="34" charset="0"/>
                <a:cs typeface="Segoe UI" panose="020B0502040204020203" pitchFamily="34" charset="0"/>
              </a:rPr>
              <a:t>Heating Type)، </a:t>
            </a:r>
            <a:r>
              <a:rPr lang="ar-EG" b="1" dirty="0" smtClean="0">
                <a:latin typeface="Segoe UI" panose="020B0502040204020203" pitchFamily="34" charset="0"/>
                <a:cs typeface="Segoe UI" panose="020B0502040204020203" pitchFamily="34" charset="0"/>
              </a:rPr>
              <a:t>وجدنا أن الأسعار متقاربة جدًا بين الأنواع المختلفة.ده معناه أن نوع التدفئة لا يؤثر بشكل كبير على السعر مقارنة بعوامل أخرى مثل المساحة أو نوع العقار أو الموقع."</a:t>
            </a: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521" y="736086"/>
            <a:ext cx="5074276" cy="2663937"/>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521" y="3541689"/>
            <a:ext cx="5074276" cy="2507071"/>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297047437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6586330" y="2040835"/>
            <a:ext cx="4505740" cy="1754326"/>
          </a:xfrm>
          <a:prstGeom prst="rect">
            <a:avLst/>
          </a:prstGeom>
          <a:noFill/>
        </p:spPr>
        <p:txBody>
          <a:bodyPr wrap="square" rtlCol="0">
            <a:spAutoFit/>
          </a:bodyPr>
          <a:lstStyle/>
          <a:p>
            <a:r>
              <a:rPr lang="ar-EG" b="1" dirty="0" smtClean="0"/>
              <a:t> تحليل </a:t>
            </a:r>
            <a:r>
              <a:rPr lang="en-US" b="1" dirty="0" err="1" smtClean="0"/>
              <a:t>Balacony</a:t>
            </a:r>
            <a:endParaRPr lang="en-US" b="1" dirty="0"/>
          </a:p>
          <a:p>
            <a:r>
              <a:rPr lang="ar-EG" b="1" dirty="0" smtClean="0"/>
              <a:t>، وجدنا التوزيع التالي:</a:t>
            </a:r>
            <a:endParaRPr lang="en-US" b="1" dirty="0" smtClean="0"/>
          </a:p>
          <a:p>
            <a:r>
              <a:rPr lang="en-US" b="1" dirty="0" smtClean="0"/>
              <a:t>Low level:329</a:t>
            </a:r>
          </a:p>
          <a:p>
            <a:r>
              <a:rPr lang="en-US" b="1" dirty="0" smtClean="0"/>
              <a:t>High level: 331</a:t>
            </a:r>
          </a:p>
          <a:p>
            <a:r>
              <a:rPr lang="en-US" b="1" dirty="0" smtClean="0"/>
              <a:t>No: 340</a:t>
            </a:r>
          </a:p>
          <a:p>
            <a:r>
              <a:rPr lang="ar-EG" b="1" dirty="0" smtClean="0"/>
              <a:t>يعني التوزيع متقارب نسبيًا بين الأنواع</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946" y="837127"/>
            <a:ext cx="4636395" cy="522882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219544466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1477328"/>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تحليل متوسط السعر لكل نوع بلكون</a:t>
            </a:r>
          </a:p>
          <a:p>
            <a:pPr algn="ctr"/>
            <a:r>
              <a:rPr lang="ar-EG" b="1" dirty="0" smtClean="0">
                <a:latin typeface="Segoe UI" panose="020B0502040204020203" pitchFamily="34" charset="0"/>
                <a:cs typeface="Segoe UI" panose="020B0502040204020203" pitchFamily="34" charset="0"/>
              </a:rPr>
              <a:t>وجدنا أن الأسعار متقاربة جدًا بين الأنواع المختلفة.ده معناه أن نوع بلكون</a:t>
            </a:r>
          </a:p>
          <a:p>
            <a:pPr algn="ctr"/>
            <a:r>
              <a:rPr lang="ar-EG" b="1" dirty="0" smtClean="0">
                <a:latin typeface="Segoe UI" panose="020B0502040204020203" pitchFamily="34" charset="0"/>
                <a:cs typeface="Segoe UI" panose="020B0502040204020203" pitchFamily="34" charset="0"/>
              </a:rPr>
              <a:t> لا يؤثر بشكل كبير على السعر مقارنة بعوامل أخرى مثل المساحة أو نوع العقار أو الموقع."</a:t>
            </a:r>
            <a:endParaRPr lang="en-US" b="1" dirty="0">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78" y="728617"/>
            <a:ext cx="5821251" cy="2774437"/>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278" y="3747752"/>
            <a:ext cx="5702942" cy="238259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52191893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6586330" y="2040835"/>
            <a:ext cx="4505740" cy="646331"/>
          </a:xfrm>
          <a:prstGeom prst="rect">
            <a:avLst/>
          </a:prstGeom>
          <a:noFill/>
        </p:spPr>
        <p:txBody>
          <a:bodyPr wrap="square" rtlCol="0">
            <a:spAutoFit/>
          </a:bodyPr>
          <a:lstStyle/>
          <a:p>
            <a:r>
              <a:rPr lang="ar-EG" b="1" dirty="0" smtClean="0"/>
              <a:t> تحليل </a:t>
            </a:r>
            <a:r>
              <a:rPr lang="en-US" b="1" dirty="0" smtClean="0"/>
              <a:t>interior style</a:t>
            </a:r>
            <a:endParaRPr lang="en-US" b="1" dirty="0"/>
          </a:p>
          <a:p>
            <a:r>
              <a:rPr lang="ar-EG" b="1" dirty="0" smtClean="0"/>
              <a:t>، يعني التوزيع متقارب نسبيًا بين الأنواع</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811369"/>
            <a:ext cx="5344732" cy="4971245"/>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927543045"/>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1477328"/>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تحليل متوسط السعر لكل نوع وجدنا أن الأسعار متقاربة جدًا بين الأنواع المختلفة.ده معناه أن نوع لا يؤثر بشكل كبير على السعر مقارنة بعوامل أخرى مثل المساحة أو نوع العقار أو الموقع</a:t>
            </a:r>
            <a:r>
              <a:rPr lang="en-US" b="1" dirty="0" smtClean="0">
                <a:latin typeface="Segoe UI" panose="020B0502040204020203" pitchFamily="34" charset="0"/>
                <a:cs typeface="Segoe UI" panose="020B0502040204020203" pitchFamily="34" charset="0"/>
              </a:rPr>
              <a:t> </a:t>
            </a: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256" y="839247"/>
            <a:ext cx="5550696" cy="241910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256" y="3515933"/>
            <a:ext cx="5550696" cy="251151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35967414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7423457" y="2882481"/>
            <a:ext cx="4505740" cy="2308324"/>
          </a:xfrm>
          <a:prstGeom prst="rect">
            <a:avLst/>
          </a:prstGeom>
          <a:noFill/>
        </p:spPr>
        <p:txBody>
          <a:bodyPr wrap="square" rtlCol="0">
            <a:spAutoFit/>
          </a:bodyPr>
          <a:lstStyle/>
          <a:p>
            <a:r>
              <a:rPr lang="ar-EG" b="1" dirty="0" smtClean="0"/>
              <a:t> تحليل</a:t>
            </a:r>
            <a:r>
              <a:rPr lang="en-US" b="1" dirty="0" smtClean="0"/>
              <a:t>view </a:t>
            </a:r>
          </a:p>
          <a:p>
            <a:r>
              <a:rPr lang="en-US" b="1" dirty="0" smtClean="0"/>
              <a:t>Sea:210</a:t>
            </a:r>
          </a:p>
          <a:p>
            <a:r>
              <a:rPr lang="en-US" b="1" dirty="0" smtClean="0"/>
              <a:t>Street:184</a:t>
            </a:r>
          </a:p>
          <a:p>
            <a:r>
              <a:rPr lang="en-US" b="1" dirty="0" smtClean="0"/>
              <a:t>City:196</a:t>
            </a:r>
          </a:p>
          <a:p>
            <a:r>
              <a:rPr lang="en-US" b="1" dirty="0" smtClean="0"/>
              <a:t>Park:204</a:t>
            </a:r>
          </a:p>
          <a:p>
            <a:r>
              <a:rPr lang="en-US" b="1" dirty="0" smtClean="0"/>
              <a:t>Garden:206</a:t>
            </a:r>
          </a:p>
          <a:p>
            <a:endParaRPr lang="en-US" b="1" dirty="0" smtClean="0"/>
          </a:p>
          <a:p>
            <a:r>
              <a:rPr lang="ar-EG" b="1" dirty="0" smtClean="0"/>
              <a:t>، يعني التوزيع متقارب نسبيًا بين الأنواع</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354" y="1004553"/>
            <a:ext cx="5543141" cy="504851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9630702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3" name="Rectangle 1"/>
          <p:cNvSpPr>
            <a:spLocks noChangeArrowheads="1"/>
          </p:cNvSpPr>
          <p:nvPr/>
        </p:nvSpPr>
        <p:spPr bwMode="auto">
          <a:xfrm>
            <a:off x="7185285" y="2636019"/>
            <a:ext cx="3807069" cy="1200329"/>
          </a:xfrm>
          <a:prstGeom prst="rect">
            <a:avLst/>
          </a:prstGeom>
          <a:noFill/>
        </p:spPr>
        <p:txBody>
          <a:bodyPr wrap="square" rtlCol="0">
            <a:spAutoFit/>
          </a:bodyPr>
          <a:lstStyle/>
          <a:p>
            <a:r>
              <a:rPr lang="ar-EG" b="1" dirty="0"/>
              <a:t>الرجالة = 68% </a:t>
            </a:r>
            <a:endParaRPr lang="en-US" b="1" dirty="0" smtClean="0"/>
          </a:p>
          <a:p>
            <a:r>
              <a:rPr lang="ar-EG" b="1" dirty="0" smtClean="0"/>
              <a:t>الستات </a:t>
            </a:r>
            <a:r>
              <a:rPr lang="ar-EG" b="1" dirty="0"/>
              <a:t>= 32%.</a:t>
            </a:r>
          </a:p>
          <a:p>
            <a:r>
              <a:rPr lang="ar-EG" b="1" dirty="0"/>
              <a:t>يعني أغلب عمليات الشراء جاية من الرجالة، وده لازم يتاخد في الاعتبار في التسويق.</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32" y="896815"/>
            <a:ext cx="5240214" cy="5310554"/>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57920047"/>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1477328"/>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تحليل متوسط السعر لكل</a:t>
            </a:r>
            <a:r>
              <a:rPr lang="en-US" b="1" dirty="0" smtClean="0">
                <a:latin typeface="Segoe UI" panose="020B0502040204020203" pitchFamily="34" charset="0"/>
                <a:cs typeface="Segoe UI" panose="020B0502040204020203" pitchFamily="34" charset="0"/>
              </a:rPr>
              <a:t>view</a:t>
            </a:r>
            <a:r>
              <a:rPr lang="ar-EG" b="1" dirty="0" smtClean="0">
                <a:latin typeface="Segoe UI" panose="020B0502040204020203" pitchFamily="34" charset="0"/>
                <a:cs typeface="Segoe UI" panose="020B0502040204020203" pitchFamily="34" charset="0"/>
              </a:rPr>
              <a:t> وجدنا أن الأسعار متقاربة جدًا بين الأنواع المختلفة.ده معناه أن لا يؤثر بشكل كبير على السعر مقارنة بعوامل أخرى مثل المساحة أو نوع العقار أو الموقع</a:t>
            </a:r>
            <a:r>
              <a:rPr lang="en-US" b="1" dirty="0" smtClean="0">
                <a:latin typeface="Segoe UI" panose="020B0502040204020203" pitchFamily="34" charset="0"/>
                <a:cs typeface="Segoe UI" panose="020B0502040204020203" pitchFamily="34" charset="0"/>
              </a:rPr>
              <a:t> </a:t>
            </a:r>
            <a:endParaRPr lang="en-US" b="1" dirty="0">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0509" y="776653"/>
            <a:ext cx="5780748" cy="2932975"/>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10" y="3877053"/>
            <a:ext cx="5780748" cy="225264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745046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7423457" y="2882481"/>
            <a:ext cx="4505740" cy="1754326"/>
          </a:xfrm>
          <a:prstGeom prst="rect">
            <a:avLst/>
          </a:prstGeom>
          <a:noFill/>
        </p:spPr>
        <p:txBody>
          <a:bodyPr wrap="square" rtlCol="0">
            <a:spAutoFit/>
          </a:bodyPr>
          <a:lstStyle/>
          <a:p>
            <a:r>
              <a:rPr lang="ar-EG" b="1" dirty="0" smtClean="0"/>
              <a:t> تحليل</a:t>
            </a:r>
            <a:r>
              <a:rPr lang="en-US" b="1" dirty="0" err="1" smtClean="0"/>
              <a:t>metrials</a:t>
            </a:r>
            <a:r>
              <a:rPr lang="en-US" b="1" dirty="0" smtClean="0"/>
              <a:t> </a:t>
            </a:r>
          </a:p>
          <a:p>
            <a:r>
              <a:rPr lang="en-US" b="1" dirty="0" smtClean="0"/>
              <a:t>Laminate flooring:258</a:t>
            </a:r>
          </a:p>
          <a:p>
            <a:r>
              <a:rPr lang="en-US" b="1" dirty="0" smtClean="0"/>
              <a:t>Marble:243</a:t>
            </a:r>
          </a:p>
          <a:p>
            <a:r>
              <a:rPr lang="en-US" b="1" dirty="0" smtClean="0"/>
              <a:t>Granite :235</a:t>
            </a:r>
          </a:p>
          <a:p>
            <a:r>
              <a:rPr lang="en-US" b="1" dirty="0" smtClean="0"/>
              <a:t>Wood:264</a:t>
            </a:r>
          </a:p>
          <a:p>
            <a:r>
              <a:rPr lang="ar-EG" b="1" dirty="0" smtClean="0"/>
              <a:t>، يعني التوزيع متقارب نسبيًا بين الأنواع</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068" y="1068946"/>
            <a:ext cx="5061397" cy="4790941"/>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21030033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2031325"/>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تحليل متوسط السعر حسب مواد البناء (</a:t>
            </a:r>
            <a:r>
              <a:rPr lang="en-US" b="1" dirty="0" smtClean="0">
                <a:latin typeface="Segoe UI" panose="020B0502040204020203" pitchFamily="34" charset="0"/>
                <a:cs typeface="Segoe UI" panose="020B0502040204020203" pitchFamily="34" charset="0"/>
              </a:rPr>
              <a:t>Materials)، </a:t>
            </a:r>
            <a:r>
              <a:rPr lang="ar-EG" b="1" dirty="0" smtClean="0">
                <a:latin typeface="Segoe UI" panose="020B0502040204020203" pitchFamily="34" charset="0"/>
                <a:cs typeface="Segoe UI" panose="020B0502040204020203" pitchFamily="34" charset="0"/>
              </a:rPr>
              <a:t>وجدنا أن الأسعار لكل المواد متقاربة جدًا، لكن أعلى متوسط سعر كان للعقارات المصنوعة من الخشب (</a:t>
            </a:r>
            <a:r>
              <a:rPr lang="en-US" b="1" dirty="0" smtClean="0">
                <a:latin typeface="Segoe UI" panose="020B0502040204020203" pitchFamily="34" charset="0"/>
                <a:cs typeface="Segoe UI" panose="020B0502040204020203" pitchFamily="34" charset="0"/>
              </a:rPr>
              <a:t>Wood).</a:t>
            </a:r>
            <a:r>
              <a:rPr lang="ar-EG" b="1" dirty="0" smtClean="0">
                <a:latin typeface="Segoe UI" panose="020B0502040204020203" pitchFamily="34" charset="0"/>
                <a:cs typeface="Segoe UI" panose="020B0502040204020203" pitchFamily="34" charset="0"/>
              </a:rPr>
              <a:t>ده معناه أن نوع المادة له تأثير بسيط على السعر، والخشب عادة يرتبط بمباني فاخرة أو تشطيبات أعلى جودة."</a:t>
            </a: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0903" y="730039"/>
            <a:ext cx="5917097" cy="2708619"/>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903" y="3709628"/>
            <a:ext cx="5917097" cy="2307129"/>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85946911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7423457" y="2882481"/>
            <a:ext cx="4505740" cy="1477328"/>
          </a:xfrm>
          <a:prstGeom prst="rect">
            <a:avLst/>
          </a:prstGeom>
          <a:noFill/>
        </p:spPr>
        <p:txBody>
          <a:bodyPr wrap="square" rtlCol="0">
            <a:spAutoFit/>
          </a:bodyPr>
          <a:lstStyle/>
          <a:p>
            <a:r>
              <a:rPr lang="ar-EG" b="1" dirty="0" smtClean="0"/>
              <a:t> تحليل</a:t>
            </a:r>
            <a:r>
              <a:rPr lang="en-US" b="1" dirty="0" smtClean="0"/>
              <a:t>status </a:t>
            </a:r>
          </a:p>
          <a:p>
            <a:r>
              <a:rPr lang="en-US" b="1" dirty="0" smtClean="0"/>
              <a:t>New:332</a:t>
            </a:r>
          </a:p>
          <a:p>
            <a:r>
              <a:rPr lang="en-US" b="1" dirty="0" smtClean="0"/>
              <a:t>Old:327</a:t>
            </a:r>
          </a:p>
          <a:p>
            <a:r>
              <a:rPr lang="en-US" b="1" dirty="0" smtClean="0"/>
              <a:t>Renovated:341</a:t>
            </a:r>
          </a:p>
          <a:p>
            <a:r>
              <a:rPr lang="ar-EG" b="1" dirty="0" smtClean="0"/>
              <a:t>، يعني التوزيع متقارب نسبيًا بين الأنواع</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3492" y="1056069"/>
            <a:ext cx="5100035" cy="4945486"/>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54234183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2031325"/>
          </a:xfrm>
          <a:prstGeom prst="rect">
            <a:avLst/>
          </a:prstGeom>
        </p:spPr>
        <p:txBody>
          <a:bodyPr wrap="square">
            <a:spAutoFit/>
          </a:bodyPr>
          <a:lstStyle/>
          <a:p>
            <a:pPr algn="ctr"/>
            <a:r>
              <a:rPr lang="ar-EG" b="1" dirty="0" smtClean="0">
                <a:latin typeface="Segoe UI" panose="020B0502040204020203" pitchFamily="34" charset="0"/>
                <a:cs typeface="Segoe UI" panose="020B0502040204020203" pitchFamily="34" charset="0"/>
              </a:rPr>
              <a:t>عند تحليل متوسط السعر حسب حالة المبنى (</a:t>
            </a:r>
            <a:r>
              <a:rPr lang="en-US" b="1" dirty="0" smtClean="0">
                <a:latin typeface="Segoe UI" panose="020B0502040204020203" pitchFamily="34" charset="0"/>
                <a:cs typeface="Segoe UI" panose="020B0502040204020203" pitchFamily="34" charset="0"/>
              </a:rPr>
              <a:t>Building Status)، </a:t>
            </a:r>
            <a:r>
              <a:rPr lang="ar-EG" b="1" dirty="0" smtClean="0">
                <a:latin typeface="Segoe UI" panose="020B0502040204020203" pitchFamily="34" charset="0"/>
                <a:cs typeface="Segoe UI" panose="020B0502040204020203" pitchFamily="34" charset="0"/>
              </a:rPr>
              <a:t>وجدنا أن:المباني </a:t>
            </a:r>
            <a:r>
              <a:rPr lang="en-US" b="1" dirty="0" smtClean="0">
                <a:latin typeface="Segoe UI" panose="020B0502040204020203" pitchFamily="34" charset="0"/>
                <a:cs typeface="Segoe UI" panose="020B0502040204020203" pitchFamily="34" charset="0"/>
              </a:rPr>
              <a:t>New </a:t>
            </a:r>
            <a:r>
              <a:rPr lang="ar-EG" b="1" dirty="0" smtClean="0">
                <a:latin typeface="Segoe UI" panose="020B0502040204020203" pitchFamily="34" charset="0"/>
                <a:cs typeface="Segoe UI" panose="020B0502040204020203" pitchFamily="34" charset="0"/>
              </a:rPr>
              <a:t>و </a:t>
            </a:r>
            <a:r>
              <a:rPr lang="en-US" b="1" dirty="0" smtClean="0">
                <a:latin typeface="Segoe UI" panose="020B0502040204020203" pitchFamily="34" charset="0"/>
                <a:cs typeface="Segoe UI" panose="020B0502040204020203" pitchFamily="34" charset="0"/>
              </a:rPr>
              <a:t>Renovated </a:t>
            </a:r>
            <a:r>
              <a:rPr lang="ar-EG" b="1" dirty="0" smtClean="0">
                <a:latin typeface="Segoe UI" panose="020B0502040204020203" pitchFamily="34" charset="0"/>
                <a:cs typeface="Segoe UI" panose="020B0502040204020203" pitchFamily="34" charset="0"/>
              </a:rPr>
              <a:t>متوسط أسعارها قريب جدًا من بعضأما المباني </a:t>
            </a:r>
            <a:r>
              <a:rPr lang="en-US" b="1" dirty="0" smtClean="0">
                <a:latin typeface="Segoe UI" panose="020B0502040204020203" pitchFamily="34" charset="0"/>
                <a:cs typeface="Segoe UI" panose="020B0502040204020203" pitchFamily="34" charset="0"/>
              </a:rPr>
              <a:t>Old </a:t>
            </a:r>
            <a:r>
              <a:rPr lang="ar-EG" b="1" dirty="0" smtClean="0">
                <a:latin typeface="Segoe UI" panose="020B0502040204020203" pitchFamily="34" charset="0"/>
                <a:cs typeface="Segoe UI" panose="020B0502040204020203" pitchFamily="34" charset="0"/>
              </a:rPr>
              <a:t>فهي أقل سعرًاهذا يشير إلى أن الحالة العامة للمبنى تؤثر على السعر، حيث المباني الحديثة أو المجددة أغلى من القديمة."</a:t>
            </a: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885" y="730267"/>
            <a:ext cx="5808371" cy="297936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84" y="4159876"/>
            <a:ext cx="5808371" cy="190704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274004505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7565124" y="2232300"/>
            <a:ext cx="3896184" cy="2308324"/>
          </a:xfrm>
          <a:prstGeom prst="rect">
            <a:avLst/>
          </a:prstGeom>
          <a:noFill/>
        </p:spPr>
        <p:txBody>
          <a:bodyPr wrap="square" rtlCol="0">
            <a:spAutoFit/>
          </a:bodyPr>
          <a:lstStyle/>
          <a:p>
            <a:r>
              <a:rPr lang="ar-EG" b="1" dirty="0" smtClean="0"/>
              <a:t> عند تحليل العلاقة بين الخصائص والسعر باستخدام </a:t>
            </a:r>
            <a:r>
              <a:rPr lang="en-US" b="1" dirty="0" smtClean="0"/>
              <a:t>Heatmap</a:t>
            </a:r>
          </a:p>
          <a:p>
            <a:r>
              <a:rPr lang="en-US" b="1" dirty="0" smtClean="0"/>
              <a:t>:Square meters </a:t>
            </a:r>
            <a:r>
              <a:rPr lang="ar-EG" b="1" dirty="0" smtClean="0"/>
              <a:t>لديها أعلى ارتباط إيجابي (0.79) مع السعر، مما يعني أن المساحة هي العامل الأقوى في تحديد السعر.باقي الخصائص مثل </a:t>
            </a:r>
            <a:r>
              <a:rPr lang="en-US" b="1" dirty="0" smtClean="0"/>
              <a:t>Bedrooms (-0.017)، Bathrooms (-0.033)، Building age (0.032)، </a:t>
            </a:r>
            <a:r>
              <a:rPr lang="ar-EG" b="1" dirty="0" smtClean="0"/>
              <a:t>و </a:t>
            </a:r>
            <a:r>
              <a:rPr lang="en-US" b="1" dirty="0" smtClean="0"/>
              <a:t>Floor (0.016) </a:t>
            </a:r>
            <a:r>
              <a:rPr lang="ar-EG" b="1" dirty="0" smtClean="0"/>
              <a:t>لها تأثير ضعيف جدًا على السعر."</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00" y="873214"/>
            <a:ext cx="6353080" cy="523137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93575798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20000"/>
              <a:lumOff val="80000"/>
            </a:schemeClr>
          </a:solidFill>
        </p:spPr>
        <p:txBody>
          <a:bodyPr/>
          <a:lstStyle/>
          <a:p>
            <a:r>
              <a:rPr lang="en-US" u="sng" dirty="0" err="1" smtClean="0"/>
              <a:t>Used_Cars_Data</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82415" y="2557463"/>
            <a:ext cx="9714184" cy="3317875"/>
          </a:xfrm>
        </p:spPr>
      </p:pic>
    </p:spTree>
    <p:extLst>
      <p:ext uri="{BB962C8B-B14F-4D97-AF65-F5344CB8AC3E}">
        <p14:creationId xmlns:p14="http://schemas.microsoft.com/office/powerpoint/2010/main" val="2109135072"/>
      </p:ext>
    </p:extLst>
  </p:cSld>
  <p:clrMapOvr>
    <a:masterClrMapping/>
  </p:clrMapOvr>
  <p:transition spd="slow">
    <p:cove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999667" y="1820430"/>
            <a:ext cx="4587988" cy="2278604"/>
          </a:xfrm>
          <a:prstGeom prst="rect">
            <a:avLst/>
          </a:prstGeom>
          <a:noFill/>
        </p:spPr>
        <p:txBody>
          <a:bodyPr wrap="square" rtlCol="0">
            <a:spAutoFit/>
          </a:bodyPr>
          <a:lstStyle/>
          <a:p>
            <a:endParaRPr lang="en-US" b="1" dirty="0"/>
          </a:p>
        </p:txBody>
      </p:sp>
      <p:sp>
        <p:nvSpPr>
          <p:cNvPr id="6" name="TextBox 5"/>
          <p:cNvSpPr txBox="1"/>
          <p:nvPr/>
        </p:nvSpPr>
        <p:spPr>
          <a:xfrm>
            <a:off x="7565124" y="2232300"/>
            <a:ext cx="3896184" cy="369332"/>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524" y="993228"/>
            <a:ext cx="6227379" cy="487154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7" name="Rectangle 6"/>
          <p:cNvSpPr/>
          <p:nvPr/>
        </p:nvSpPr>
        <p:spPr>
          <a:xfrm>
            <a:off x="7565124" y="1820430"/>
            <a:ext cx="3626068" cy="2031325"/>
          </a:xfrm>
          <a:prstGeom prst="rect">
            <a:avLst/>
          </a:prstGeom>
          <a:noFill/>
        </p:spPr>
        <p:txBody>
          <a:bodyPr wrap="square" rtlCol="0">
            <a:spAutoFit/>
          </a:bodyPr>
          <a:lstStyle/>
          <a:p>
            <a:r>
              <a:rPr lang="ar-EG" b="1" dirty="0"/>
              <a:t>التوزيع بتاع الأسعار </a:t>
            </a:r>
            <a:r>
              <a:rPr lang="en-US" b="1" dirty="0"/>
              <a:t>Right Skewed، </a:t>
            </a:r>
            <a:r>
              <a:rPr lang="ar-EG" b="1" dirty="0"/>
              <a:t>يعني أغلب العربيات اتشرت بأسعار منخفضة أو متوسطة. وفيه شوية عربيات أسعارها عالية جدًا، وده اللي مسبب الذيل  ناحية اليمين. ده طبيعي جدًا في سوق العربيات، لأن العربيات الفخمة أو الغالية بتكون أقل بكتير من العربيات العادية.</a:t>
            </a:r>
          </a:p>
        </p:txBody>
      </p:sp>
    </p:spTree>
    <p:extLst>
      <p:ext uri="{BB962C8B-B14F-4D97-AF65-F5344CB8AC3E}">
        <p14:creationId xmlns:p14="http://schemas.microsoft.com/office/powerpoint/2010/main" val="174371563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565124" y="2047634"/>
            <a:ext cx="3896184" cy="3530210"/>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7565124" y="1072055"/>
            <a:ext cx="3896184" cy="4524315"/>
          </a:xfrm>
          <a:prstGeom prst="rect">
            <a:avLst/>
          </a:prstGeom>
          <a:noFill/>
        </p:spPr>
        <p:txBody>
          <a:bodyPr wrap="square" rtlCol="0">
            <a:spAutoFit/>
          </a:bodyPr>
          <a:lstStyle>
            <a:defPPr>
              <a:defRPr lang="en-US"/>
            </a:defPPr>
            <a:lvl1pPr>
              <a:defRPr b="1"/>
            </a:lvl1pPr>
          </a:lstStyle>
          <a:p>
            <a:r>
              <a:rPr lang="ar-EG" dirty="0"/>
              <a:t>الرسم ده بيأكد إن التوزيع فيه انحراف يمين</a:t>
            </a:r>
            <a:endParaRPr lang="en-US" dirty="0"/>
          </a:p>
          <a:p>
            <a:r>
              <a:rPr lang="ar-EG" dirty="0"/>
              <a:t>يعني أغلب العربيات اتشرت في فئة سعر من 5800 لـ 7500، والباقي قليل جدًا بس غالي جدًا</a:t>
            </a:r>
            <a:endParaRPr lang="en-US" dirty="0"/>
          </a:p>
          <a:p>
            <a:r>
              <a:rPr lang="ar-EG" dirty="0"/>
              <a:t>تحليل الحالات الشاذة (</a:t>
            </a:r>
            <a:r>
              <a:rPr lang="en-US" dirty="0"/>
              <a:t>Outliers) </a:t>
            </a:r>
            <a:r>
              <a:rPr lang="ar-EG" dirty="0"/>
              <a:t>في أسعار الشراء:</a:t>
            </a:r>
          </a:p>
          <a:p>
            <a:r>
              <a:rPr lang="ar-EG" dirty="0"/>
              <a:t>العربيات دي كلها من نوع </a:t>
            </a:r>
            <a:r>
              <a:rPr lang="en-US" dirty="0"/>
              <a:t>Convertible، </a:t>
            </a:r>
            <a:r>
              <a:rPr lang="ar-EG" dirty="0"/>
              <a:t>وده نوع معروف إنه ممكن يكون أغلى من الأنواع التانية.</a:t>
            </a:r>
          </a:p>
          <a:p>
            <a:r>
              <a:rPr lang="ar-EG" dirty="0"/>
              <a:t>معظمها موديل سنة 1970، لكن في شوية موديلات حديثة زي 2019، 2020، 2022، و2023، ودي غالبًا اللي بتفسر السعر العالي</a:t>
            </a:r>
            <a:r>
              <a:rPr lang="ar-EG" dirty="0" smtClean="0"/>
              <a:t>.</a:t>
            </a:r>
            <a:endParaRPr lang="en-US" dirty="0" smtClean="0"/>
          </a:p>
          <a:p>
            <a:r>
              <a:rPr lang="ar-EG" dirty="0" smtClean="0"/>
              <a:t>موديل </a:t>
            </a:r>
            <a:r>
              <a:rPr lang="en-US" dirty="0" smtClean="0"/>
              <a:t>Plato Prazo </a:t>
            </a:r>
            <a:r>
              <a:rPr lang="ar-EG" dirty="0" smtClean="0"/>
              <a:t>هو اللي فيه كل الحالات الشاذة، وده ممكن يشير لفئة مميزة أو خط إنتاج معين.</a:t>
            </a:r>
          </a:p>
          <a:p>
            <a:endParaRPr lang="ar-EG" dirty="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79" y="1072055"/>
            <a:ext cx="6682478" cy="4997669"/>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578014023"/>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7565124" y="2232300"/>
            <a:ext cx="3896184" cy="2585323"/>
          </a:xfrm>
          <a:prstGeom prst="rect">
            <a:avLst/>
          </a:prstGeom>
          <a:noFill/>
        </p:spPr>
        <p:txBody>
          <a:bodyPr wrap="square" rtlCol="0">
            <a:spAutoFit/>
          </a:bodyPr>
          <a:lstStyle>
            <a:defPPr>
              <a:defRPr lang="en-US"/>
            </a:defPPr>
            <a:lvl1pPr>
              <a:defRPr b="1"/>
            </a:lvl1pPr>
          </a:lstStyle>
          <a:p>
            <a:r>
              <a:rPr lang="ar-EG" dirty="0"/>
              <a:t>لعربيات الـ </a:t>
            </a:r>
            <a:r>
              <a:rPr lang="en-US" dirty="0"/>
              <a:t>Convertible </a:t>
            </a:r>
            <a:r>
              <a:rPr lang="ar-EG" dirty="0"/>
              <a:t>بالأوتوماتيك هي الأغلى في السوق، وده باين من مكان الصندوق في الرسم. الفرق في السعر بين الأوتوماتيك والمانيوال واضح، وده طبيعي لأن الأوتوماتيك بيكون مطلوب أكتر ومريح في السواقة</a:t>
            </a:r>
            <a:r>
              <a:rPr lang="ar-EG" dirty="0" smtClean="0"/>
              <a:t>.</a:t>
            </a:r>
            <a:endParaRPr lang="en-US" dirty="0" smtClean="0"/>
          </a:p>
          <a:p>
            <a:r>
              <a:rPr lang="ar-EG" dirty="0" smtClean="0"/>
              <a:t>الأسعار العالية جدًا في بعض الفئات بتسبب ذيل طويل ناحية اليمين، وده بيأكد إن التوزيع فيه </a:t>
            </a:r>
            <a:r>
              <a:rPr lang="en-US" dirty="0" smtClean="0"/>
              <a:t>Right Skewness.</a:t>
            </a:r>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807" y="851339"/>
            <a:ext cx="6038193" cy="526568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29696222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5763" y="844062"/>
            <a:ext cx="5932237" cy="5222630"/>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1"/>
          <p:cNvSpPr>
            <a:spLocks noChangeArrowheads="1"/>
          </p:cNvSpPr>
          <p:nvPr/>
        </p:nvSpPr>
        <p:spPr bwMode="auto">
          <a:xfrm>
            <a:off x="6858000" y="1585969"/>
            <a:ext cx="4461641" cy="2031325"/>
          </a:xfrm>
          <a:prstGeom prst="rect">
            <a:avLst/>
          </a:prstGeom>
          <a:noFill/>
        </p:spPr>
        <p:txBody>
          <a:bodyPr wrap="square" rtlCol="0">
            <a:spAutoFit/>
          </a:bodyPr>
          <a:lstStyle/>
          <a:p>
            <a:r>
              <a:rPr lang="ar-SA" b="1" dirty="0"/>
              <a:t>الرجالة مش بس أكتر عددًا، لكن كمان بيصرفوا أكتر</a:t>
            </a:r>
            <a:r>
              <a:rPr lang="en-US" b="1" dirty="0"/>
              <a:t>:</a:t>
            </a:r>
          </a:p>
          <a:p>
            <a:r>
              <a:rPr lang="ar-SA" b="1" dirty="0"/>
              <a:t>ممكن يكونوا بيشتروا منتجات أغلى أو بكميات أكبر</a:t>
            </a:r>
            <a:r>
              <a:rPr lang="en-US" b="1" dirty="0"/>
              <a:t>.</a:t>
            </a:r>
          </a:p>
          <a:p>
            <a:r>
              <a:rPr lang="ar-SA" b="1" dirty="0"/>
              <a:t>أو إنهم بيشتروا فئات الأحذية، أو الملابس العملية</a:t>
            </a:r>
            <a:r>
              <a:rPr lang="en-US" b="1" dirty="0"/>
              <a:t>.</a:t>
            </a:r>
          </a:p>
          <a:p>
            <a:r>
              <a:rPr lang="ar-SA" b="1" dirty="0"/>
              <a:t>الستات أقل في الإنفاق، رغم إنهم ممكن يكونوا أكتر اهتمامًا بالتفاصيل أو الموضة</a:t>
            </a:r>
            <a:r>
              <a:rPr lang="en-US" b="1" dirty="0"/>
              <a:t>:</a:t>
            </a:r>
          </a:p>
          <a:p>
            <a:r>
              <a:rPr lang="ar-SA" b="1" dirty="0"/>
              <a:t>ممكن يكونوا بيشتروا منتجات أقل سعرًا أو أقل عددً</a:t>
            </a:r>
            <a:endParaRPr lang="en-US" b="1" dirty="0"/>
          </a:p>
          <a:p>
            <a:endParaRPr lang="en-US" b="1" dirty="0"/>
          </a:p>
        </p:txBody>
      </p:sp>
    </p:spTree>
    <p:extLst>
      <p:ext uri="{BB962C8B-B14F-4D97-AF65-F5344CB8AC3E}">
        <p14:creationId xmlns:p14="http://schemas.microsoft.com/office/powerpoint/2010/main" val="1160404570"/>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077200" y="1766143"/>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461" y="832448"/>
            <a:ext cx="6445996" cy="5316104"/>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5" name="Rectangle 1"/>
          <p:cNvSpPr>
            <a:spLocks noChangeArrowheads="1"/>
          </p:cNvSpPr>
          <p:nvPr/>
        </p:nvSpPr>
        <p:spPr bwMode="auto">
          <a:xfrm>
            <a:off x="7544850" y="1909833"/>
            <a:ext cx="410586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SA"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في علاقة واضحة بين سعر الشراء وسعر البيع، يعني العربية اللي اتشرت بسعر عالي غالبًا بتتباع بسعر عالي برضو. الموضوع ماشي كأنه كل ما تدفع أكتر في الأول، ممكن تكسب أكتر في البيع</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6"/>
          <p:cNvSpPr/>
          <p:nvPr/>
        </p:nvSpPr>
        <p:spPr>
          <a:xfrm>
            <a:off x="9928072" y="3110162"/>
            <a:ext cx="1720543"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EG" b="1" dirty="0">
                <a:latin typeface="Arial" panose="020B0604020202020204" pitchFamily="34" charset="0"/>
                <a:cs typeface="Arial" panose="020B0604020202020204" pitchFamily="34" charset="0"/>
              </a:rPr>
              <a:t>لا يوجد ارتباط واضح أو خطي بين عدد الكيلومترات وقوة المحرك، مما يدل على أن قوة المحرك لا تتأثر مباشرة بعدد الكيلومترات المقطوعة.</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929206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7423457" y="1302134"/>
            <a:ext cx="3896184" cy="3693319"/>
          </a:xfrm>
          <a:prstGeom prst="rect">
            <a:avLst/>
          </a:prstGeom>
          <a:noFill/>
        </p:spPr>
        <p:txBody>
          <a:bodyPr wrap="square" rtlCol="0">
            <a:spAutoFit/>
          </a:bodyPr>
          <a:lstStyle>
            <a:defPPr>
              <a:defRPr lang="en-US"/>
            </a:defPPr>
            <a:lvl1pPr>
              <a:defRPr b="1"/>
            </a:lvl1pPr>
          </a:lstStyle>
          <a:p>
            <a:r>
              <a:rPr lang="ar-EG" dirty="0"/>
              <a:t>تحليل الشركات المصنعة حسب الأسعار:</a:t>
            </a:r>
          </a:p>
          <a:p>
            <a:r>
              <a:rPr lang="ar-EG" dirty="0"/>
              <a:t>واضح إن شركة </a:t>
            </a:r>
            <a:r>
              <a:rPr lang="en-US" dirty="0"/>
              <a:t>Prazo </a:t>
            </a:r>
            <a:r>
              <a:rPr lang="ar-EG" dirty="0"/>
              <a:t>هي الأعلى في أسعار الشراء والبيع، وده بيأكد إن العربيات اللي بتقدمها غالبًا فخمة أو فيها مواصفات مميزة. في المقابل، شركات زي </a:t>
            </a:r>
            <a:r>
              <a:rPr lang="en-US" dirty="0"/>
              <a:t>Maruti </a:t>
            </a:r>
            <a:r>
              <a:rPr lang="ar-EG" dirty="0"/>
              <a:t>و</a:t>
            </a:r>
            <a:r>
              <a:rPr lang="en-US" dirty="0"/>
              <a:t>Tata </a:t>
            </a:r>
            <a:r>
              <a:rPr lang="ar-EG" dirty="0"/>
              <a:t>أسعارها أقل، وده ممكن يدل على إنها بتقدم عربيات اقتصادية تستهدف فئة مختلفة من العملاء. الفرق الكبير بين سعر الشراء وسعر البيع في بعض الشركات ممكن يكون مؤشر على هامش ربح عالي أو على إن العربيات دي ليها قيمة قوية في إعادة البيع. البيانات دي بتساعدنا نفهم شكل السوق بشكل أدق، ونحدد الشركات اللي بتبيع عربيات بسعر عالي، والشركات اللي بتقدم قيمة مقابل السعر.</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931" y="1046983"/>
            <a:ext cx="6164317" cy="476403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28592633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7423457" y="1302134"/>
            <a:ext cx="3896184" cy="369332"/>
          </a:xfrm>
          <a:prstGeom prst="rect">
            <a:avLst/>
          </a:prstGeom>
          <a:noFill/>
        </p:spPr>
        <p:txBody>
          <a:bodyPr wrap="square" rtlCol="0">
            <a:spAutoFit/>
          </a:bodyPr>
          <a:lstStyle/>
          <a:p>
            <a:endParaRPr lang="ar-EG"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050" y="831780"/>
            <a:ext cx="5123792" cy="5275385"/>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9" name="Rectangle 2"/>
          <p:cNvSpPr>
            <a:spLocks noChangeArrowheads="1"/>
          </p:cNvSpPr>
          <p:nvPr/>
        </p:nvSpPr>
        <p:spPr bwMode="auto">
          <a:xfrm>
            <a:off x="6330462" y="1671466"/>
            <a:ext cx="5257799" cy="2031325"/>
          </a:xfrm>
          <a:prstGeom prst="rect">
            <a:avLst/>
          </a:prstGeom>
          <a:noFill/>
        </p:spPr>
        <p:txBody>
          <a:bodyPr wrap="square" rtlCol="0">
            <a:spAutoFit/>
          </a:bodyPr>
          <a:lstStyle/>
          <a:p>
            <a:r>
              <a:rPr lang="ar-SA" b="1" dirty="0"/>
              <a:t>برضو شركة</a:t>
            </a:r>
            <a:r>
              <a:rPr lang="en-US" b="1" dirty="0"/>
              <a:t> Prazo </a:t>
            </a:r>
            <a:r>
              <a:rPr lang="ar-SA" b="1" dirty="0"/>
              <a:t>هي الأعلى في الوسيط والمدى السعري، وده بيأكد إن عربياتها غالية ومميزة</a:t>
            </a:r>
            <a:r>
              <a:rPr lang="en-US" b="1" dirty="0"/>
              <a:t>.</a:t>
            </a:r>
          </a:p>
          <a:p>
            <a:r>
              <a:rPr lang="ar-SA" b="1" dirty="0"/>
              <a:t>الشركات زي</a:t>
            </a:r>
            <a:r>
              <a:rPr lang="en-US" b="1" dirty="0"/>
              <a:t> Hyundai </a:t>
            </a:r>
            <a:r>
              <a:rPr lang="ar-SA" b="1" dirty="0"/>
              <a:t>و</a:t>
            </a:r>
            <a:r>
              <a:rPr lang="en-US" b="1" dirty="0"/>
              <a:t>Toyota </a:t>
            </a:r>
            <a:r>
              <a:rPr lang="ar-SA" b="1" dirty="0"/>
              <a:t>عندهم توزيع أسعار متوازن، يعني بيقدموا عربيات في فئات مختلفة</a:t>
            </a:r>
            <a:r>
              <a:rPr lang="en-US" b="1" dirty="0"/>
              <a:t>.</a:t>
            </a:r>
          </a:p>
          <a:p>
            <a:r>
              <a:rPr lang="ar-SA" b="1" dirty="0"/>
              <a:t>الشركات زي</a:t>
            </a:r>
            <a:r>
              <a:rPr lang="en-US" b="1" dirty="0"/>
              <a:t> Kia</a:t>
            </a:r>
            <a:r>
              <a:rPr lang="ar-SA" b="1" dirty="0"/>
              <a:t> و </a:t>
            </a:r>
            <a:r>
              <a:rPr lang="en-US" b="1" dirty="0"/>
              <a:t>Maruti </a:t>
            </a:r>
            <a:r>
              <a:rPr lang="ar-SA" b="1" dirty="0"/>
              <a:t>و</a:t>
            </a:r>
            <a:r>
              <a:rPr lang="en-US" b="1" dirty="0"/>
              <a:t>Tata </a:t>
            </a:r>
            <a:r>
              <a:rPr lang="ar-SA" b="1" dirty="0"/>
              <a:t>عندهم وسائط منخفضة، وده بيأكد إنهم بيستهدفوا فئة اقتصادية</a:t>
            </a:r>
            <a:r>
              <a:rPr lang="en-US" b="1" dirty="0"/>
              <a:t>.</a:t>
            </a:r>
          </a:p>
          <a:p>
            <a:endParaRPr lang="en-US" b="1" dirty="0"/>
          </a:p>
        </p:txBody>
      </p:sp>
    </p:spTree>
    <p:extLst>
      <p:ext uri="{BB962C8B-B14F-4D97-AF65-F5344CB8AC3E}">
        <p14:creationId xmlns:p14="http://schemas.microsoft.com/office/powerpoint/2010/main" val="343283202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6" name="TextBox 5"/>
          <p:cNvSpPr txBox="1"/>
          <p:nvPr/>
        </p:nvSpPr>
        <p:spPr>
          <a:xfrm>
            <a:off x="6858000" y="1028343"/>
            <a:ext cx="4178912" cy="5078313"/>
          </a:xfrm>
          <a:prstGeom prst="rect">
            <a:avLst/>
          </a:prstGeom>
          <a:noFill/>
        </p:spPr>
        <p:txBody>
          <a:bodyPr wrap="square" rtlCol="0">
            <a:spAutoFit/>
          </a:bodyPr>
          <a:lstStyle/>
          <a:p>
            <a:r>
              <a:rPr lang="en-US" b="1" dirty="0" smtClean="0"/>
              <a:t>Number of Seats (≈ 0.01 </a:t>
            </a:r>
            <a:r>
              <a:rPr lang="ar-EG" b="1" dirty="0" smtClean="0"/>
              <a:t>مع </a:t>
            </a:r>
            <a:r>
              <a:rPr lang="en-US" b="1" dirty="0" smtClean="0"/>
              <a:t>Purchased Price) → </a:t>
            </a:r>
            <a:r>
              <a:rPr lang="ar-EG" b="1" dirty="0" smtClean="0"/>
              <a:t>تقريبًا مفيش علاقة، يعني عدد الكراسي مالوش تأثير على سعر </a:t>
            </a:r>
            <a:endParaRPr lang="en-US" b="1" dirty="0" smtClean="0"/>
          </a:p>
          <a:p>
            <a:r>
              <a:rPr lang="ar-EG" b="1" dirty="0" smtClean="0"/>
              <a:t>الشراء.</a:t>
            </a:r>
            <a:endParaRPr lang="en-US" b="1" dirty="0" smtClean="0"/>
          </a:p>
          <a:p>
            <a:r>
              <a:rPr lang="en-US" b="1" dirty="0" smtClean="0"/>
              <a:t>Number of Doors </a:t>
            </a:r>
          </a:p>
          <a:p>
            <a:r>
              <a:rPr lang="en-US" b="1" dirty="0" smtClean="0"/>
              <a:t>(≈ 0.33 </a:t>
            </a:r>
            <a:r>
              <a:rPr lang="ar-EG" b="1" dirty="0" smtClean="0"/>
              <a:t>مع </a:t>
            </a:r>
            <a:r>
              <a:rPr lang="en-US" b="1" dirty="0" smtClean="0"/>
              <a:t>Purchased Price) → </a:t>
            </a:r>
            <a:r>
              <a:rPr lang="ar-EG" b="1" dirty="0" smtClean="0"/>
              <a:t>علاقة ضعيفة موجبة، يعني فيه ميل إن العربيات اللي فيها أبواب أكتر تكون أغلى، لكن العلاقة مش قوية.</a:t>
            </a:r>
            <a:endParaRPr lang="en-US" b="1" dirty="0" smtClean="0"/>
          </a:p>
          <a:p>
            <a:r>
              <a:rPr lang="en-US" b="1" dirty="0" smtClean="0"/>
              <a:t>Mileage Kilometer (≈ 0 </a:t>
            </a:r>
            <a:r>
              <a:rPr lang="ar-EG" b="1" dirty="0" smtClean="0"/>
              <a:t>مع </a:t>
            </a:r>
            <a:r>
              <a:rPr lang="en-US" b="1" dirty="0" smtClean="0"/>
              <a:t>Purchased Price) → </a:t>
            </a:r>
            <a:r>
              <a:rPr lang="ar-EG" b="1" dirty="0" smtClean="0"/>
              <a:t>برضه مفيش علاقة تقريبًا، يعني المسافة المقطوعة مش مؤثرة في السعر في بياناتك (ممكن تكون البيانات ناقصة أو غير دقيقة).</a:t>
            </a:r>
            <a:endParaRPr lang="en-US" b="1" dirty="0" smtClean="0"/>
          </a:p>
          <a:p>
            <a:r>
              <a:rPr lang="en-US" b="1" dirty="0" smtClean="0"/>
              <a:t>Engine Power (≈ 0.40 </a:t>
            </a:r>
            <a:r>
              <a:rPr lang="ar-EG" b="1" dirty="0" smtClean="0"/>
              <a:t>مع </a:t>
            </a:r>
            <a:r>
              <a:rPr lang="en-US" b="1" dirty="0" smtClean="0"/>
              <a:t>Purchased Price) → </a:t>
            </a:r>
            <a:r>
              <a:rPr lang="ar-EG" b="1" dirty="0" smtClean="0"/>
              <a:t>علاقة متوسطة موجبة، يعني كل ما </a:t>
            </a:r>
            <a:endParaRPr lang="en-US" b="1" dirty="0" smtClean="0"/>
          </a:p>
          <a:p>
            <a:r>
              <a:rPr lang="ar-EG" b="1" dirty="0" smtClean="0"/>
              <a:t>زادت قوة المحرك بيزيد السعر غالبًا.</a:t>
            </a:r>
            <a:endParaRPr lang="en-US" b="1" dirty="0" smtClean="0"/>
          </a:p>
          <a:p>
            <a:r>
              <a:rPr lang="en-US" b="1" dirty="0" smtClean="0"/>
              <a:t>Sold Price (≈ 0.09 </a:t>
            </a:r>
            <a:r>
              <a:rPr lang="ar-EG" b="1" dirty="0" smtClean="0"/>
              <a:t>مع </a:t>
            </a:r>
            <a:r>
              <a:rPr lang="en-US" b="1" dirty="0" smtClean="0"/>
              <a:t>Purchased Price) → </a:t>
            </a:r>
            <a:r>
              <a:rPr lang="ar-EG" b="1" dirty="0" smtClean="0"/>
              <a:t>علاقة ضعيفة جدًا، يعني سعر البيع والشراء مش مرتبطين بقوة (ممكن بسبب تباين الربح/الخسارة).</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572" y="868675"/>
            <a:ext cx="5391807" cy="5120650"/>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43369761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969" y="772832"/>
            <a:ext cx="6137031" cy="4590476"/>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7" name="Rectangle 1"/>
          <p:cNvSpPr>
            <a:spLocks noChangeArrowheads="1"/>
          </p:cNvSpPr>
          <p:nvPr/>
        </p:nvSpPr>
        <p:spPr bwMode="auto">
          <a:xfrm>
            <a:off x="7198474" y="1045927"/>
            <a:ext cx="4121167" cy="4801314"/>
          </a:xfrm>
          <a:prstGeom prst="rect">
            <a:avLst/>
          </a:prstGeom>
          <a:noFill/>
        </p:spPr>
        <p:txBody>
          <a:bodyPr wrap="square" rtlCol="0">
            <a:spAutoFit/>
          </a:bodyPr>
          <a:lstStyle/>
          <a:p>
            <a:r>
              <a:rPr lang="en-US" b="1" dirty="0"/>
              <a:t>2015 </a:t>
            </a:r>
            <a:r>
              <a:rPr lang="ar-SA" b="1" dirty="0"/>
              <a:t>كانت أقل سنة في السعر، وده غالبًا بيعكس بيع عربيات قديمة أو اقتصادية</a:t>
            </a:r>
            <a:r>
              <a:rPr lang="en-US" b="1" dirty="0"/>
              <a:t>.</a:t>
            </a:r>
          </a:p>
          <a:p>
            <a:r>
              <a:rPr lang="ar-SA" b="1" dirty="0"/>
              <a:t>من</a:t>
            </a:r>
            <a:r>
              <a:rPr lang="en-US" b="1" dirty="0"/>
              <a:t> 2016 </a:t>
            </a:r>
            <a:r>
              <a:rPr lang="ar-SA" b="1" dirty="0"/>
              <a:t>لـ 2017</a:t>
            </a:r>
            <a:r>
              <a:rPr lang="en-US" b="1" dirty="0"/>
              <a:t> </a:t>
            </a:r>
            <a:r>
              <a:rPr lang="ar-SA" b="1" dirty="0"/>
              <a:t>حصلت</a:t>
            </a:r>
            <a:r>
              <a:rPr lang="en-US" b="1" dirty="0"/>
              <a:t> </a:t>
            </a:r>
            <a:r>
              <a:rPr lang="ar-SA" b="1" dirty="0"/>
              <a:t>قفزة واضحة</a:t>
            </a:r>
            <a:r>
              <a:rPr lang="en-US" b="1" dirty="0"/>
              <a:t> </a:t>
            </a:r>
            <a:r>
              <a:rPr lang="ar-SA" b="1" dirty="0"/>
              <a:t>في الأسعار، ممكن تكون بسبب دخول موديلات أحدث أو ارتفاع في الطلب</a:t>
            </a:r>
            <a:r>
              <a:rPr lang="en-US" b="1" dirty="0"/>
              <a:t>.</a:t>
            </a:r>
          </a:p>
          <a:p>
            <a:r>
              <a:rPr lang="ar-SA" b="1" dirty="0"/>
              <a:t>من</a:t>
            </a:r>
            <a:r>
              <a:rPr lang="en-US" b="1" dirty="0"/>
              <a:t> 2018 </a:t>
            </a:r>
            <a:r>
              <a:rPr lang="ar-SA" b="1" dirty="0"/>
              <a:t>لـ 2021</a:t>
            </a:r>
            <a:r>
              <a:rPr lang="en-US" b="1" dirty="0"/>
              <a:t> </a:t>
            </a:r>
            <a:r>
              <a:rPr lang="ar-SA" b="1" dirty="0"/>
              <a:t>الأسعار كانت شبه مستقرة، لكن فيها تذبذب بسيط حوالين £6800، وده ممكن يدل على توازن بين العرض والطلب</a:t>
            </a:r>
            <a:r>
              <a:rPr lang="en-US" b="1" dirty="0"/>
              <a:t>.</a:t>
            </a:r>
          </a:p>
          <a:p>
            <a:r>
              <a:rPr lang="en-US" b="1" dirty="0"/>
              <a:t>2022 </a:t>
            </a:r>
            <a:r>
              <a:rPr lang="ar-SA" b="1" dirty="0"/>
              <a:t>كانت</a:t>
            </a:r>
            <a:r>
              <a:rPr lang="en-US" b="1" dirty="0"/>
              <a:t> </a:t>
            </a:r>
            <a:r>
              <a:rPr lang="ar-SA" b="1" dirty="0"/>
              <a:t>أعلى سنة في السعر</a:t>
            </a:r>
            <a:r>
              <a:rPr lang="en-US" b="1" dirty="0"/>
              <a:t> (£</a:t>
            </a:r>
            <a:r>
              <a:rPr lang="ar-SA" b="1" dirty="0"/>
              <a:t>7024</a:t>
            </a:r>
            <a:r>
              <a:rPr lang="en-US" b="1" dirty="0"/>
              <a:t>)، </a:t>
            </a:r>
            <a:r>
              <a:rPr lang="ar-SA" b="1" dirty="0"/>
              <a:t>وده غالبًا بيعكس بيع عربيات فخمة أو موديلات حديثة بكثافة</a:t>
            </a:r>
            <a:r>
              <a:rPr lang="en-US" b="1" dirty="0"/>
              <a:t>.</a:t>
            </a:r>
          </a:p>
          <a:p>
            <a:r>
              <a:rPr lang="ar-SA" b="1" dirty="0"/>
              <a:t>بعد كده، في</a:t>
            </a:r>
            <a:r>
              <a:rPr lang="en-US" b="1" dirty="0"/>
              <a:t> 2023 </a:t>
            </a:r>
            <a:r>
              <a:rPr lang="ar-SA" b="1" dirty="0"/>
              <a:t>و2024</a:t>
            </a:r>
            <a:r>
              <a:rPr lang="en-US" b="1" dirty="0"/>
              <a:t>، </a:t>
            </a:r>
            <a:r>
              <a:rPr lang="ar-SA" b="1" dirty="0"/>
              <a:t>الأسعار بدأت تنزل تدريجيًا، وده ممكن يكون نتيجة دخول عربيات اقتصادية أكتر أو تشبع السوق</a:t>
            </a:r>
            <a:r>
              <a:rPr lang="en-US" b="1" dirty="0"/>
              <a:t>.</a:t>
            </a:r>
          </a:p>
          <a:p>
            <a:r>
              <a:rPr lang="en-US" b="1" dirty="0"/>
              <a:t>2025 </a:t>
            </a:r>
            <a:r>
              <a:rPr lang="ar-SA" b="1" dirty="0"/>
              <a:t>سجلت</a:t>
            </a:r>
            <a:r>
              <a:rPr lang="en-US" b="1" dirty="0"/>
              <a:t> </a:t>
            </a:r>
            <a:r>
              <a:rPr lang="ar-SA" b="1" dirty="0"/>
              <a:t>انخفاض واضح</a:t>
            </a:r>
            <a:r>
              <a:rPr lang="en-US" b="1" dirty="0"/>
              <a:t> </a:t>
            </a:r>
            <a:r>
              <a:rPr lang="ar-SA" b="1" dirty="0"/>
              <a:t>في السعر (£6667)، وده ممكن يشير لتغير في سلوك المستهلك أو توجه الشركات لتقديم عربيات بسعر أقل</a:t>
            </a:r>
            <a:r>
              <a:rPr lang="en-US" b="1" dirty="0"/>
              <a:t>.</a:t>
            </a:r>
          </a:p>
        </p:txBody>
      </p:sp>
      <p:sp>
        <p:nvSpPr>
          <p:cNvPr id="9" name="TextBox 8"/>
          <p:cNvSpPr txBox="1"/>
          <p:nvPr/>
        </p:nvSpPr>
        <p:spPr>
          <a:xfrm>
            <a:off x="1468315" y="5363308"/>
            <a:ext cx="3877408" cy="646331"/>
          </a:xfrm>
          <a:prstGeom prst="rect">
            <a:avLst/>
          </a:prstGeom>
          <a:noFill/>
        </p:spPr>
        <p:txBody>
          <a:bodyPr wrap="square" rtlCol="0">
            <a:spAutoFit/>
          </a:bodyPr>
          <a:lstStyle/>
          <a:p>
            <a:r>
              <a:rPr lang="en-US" b="1" dirty="0" smtClean="0"/>
              <a:t>In 2022 we sold 93 SUV Car which is expensive</a:t>
            </a:r>
            <a:endParaRPr lang="en-US" b="1" dirty="0"/>
          </a:p>
        </p:txBody>
      </p:sp>
    </p:spTree>
    <p:extLst>
      <p:ext uri="{BB962C8B-B14F-4D97-AF65-F5344CB8AC3E}">
        <p14:creationId xmlns:p14="http://schemas.microsoft.com/office/powerpoint/2010/main" val="3387851549"/>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8" name="Rectangle 7"/>
          <p:cNvSpPr/>
          <p:nvPr/>
        </p:nvSpPr>
        <p:spPr>
          <a:xfrm>
            <a:off x="7189729" y="2001467"/>
            <a:ext cx="5134708" cy="1200329"/>
          </a:xfrm>
          <a:prstGeom prst="rect">
            <a:avLst/>
          </a:prstGeom>
          <a:noFill/>
        </p:spPr>
        <p:txBody>
          <a:bodyPr wrap="square" rtlCol="0">
            <a:spAutoFit/>
          </a:bodyPr>
          <a:lstStyle/>
          <a:p>
            <a:r>
              <a:rPr lang="en-US" b="1" dirty="0" smtClean="0"/>
              <a:t>2024</a:t>
            </a:r>
          </a:p>
          <a:p>
            <a:r>
              <a:rPr lang="ar-EG" b="1" dirty="0" smtClean="0"/>
              <a:t>فيه </a:t>
            </a:r>
            <a:r>
              <a:rPr lang="ar-EG" b="1" dirty="0"/>
              <a:t>289 عربية هامشها </a:t>
            </a:r>
            <a:r>
              <a:rPr lang="ar-EG" b="1" dirty="0" smtClean="0"/>
              <a:t>سلبي </a:t>
            </a:r>
            <a:r>
              <a:rPr lang="ar-EG" b="1" dirty="0"/>
              <a:t>ده معناه </a:t>
            </a:r>
            <a:r>
              <a:rPr lang="ar-EG" b="1" dirty="0" smtClean="0"/>
              <a:t>إن:</a:t>
            </a:r>
            <a:r>
              <a:rPr lang="en-US" b="1" dirty="0" smtClean="0"/>
              <a:t> </a:t>
            </a:r>
            <a:endParaRPr lang="en-US" b="1" dirty="0"/>
          </a:p>
          <a:p>
            <a:r>
              <a:rPr lang="ar-EG" b="1" dirty="0"/>
              <a:t>تكلفة شراء أو تجهيز العربية كانت أعلى من سعر البيع.</a:t>
            </a:r>
          </a:p>
          <a:p>
            <a:r>
              <a:rPr lang="ar-EG" b="1" dirty="0"/>
              <a:t>يعني الشركة خسرت فلوس في بيع العربيات دي.</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418" y="803186"/>
            <a:ext cx="5065786" cy="517558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789582244"/>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797" y="885573"/>
            <a:ext cx="4901194" cy="500177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5" name="Rectangle 1"/>
          <p:cNvSpPr>
            <a:spLocks noChangeArrowheads="1"/>
          </p:cNvSpPr>
          <p:nvPr/>
        </p:nvSpPr>
        <p:spPr bwMode="auto">
          <a:xfrm>
            <a:off x="6033544" y="1493636"/>
            <a:ext cx="5286097" cy="1477328"/>
          </a:xfrm>
          <a:prstGeom prst="rect">
            <a:avLst/>
          </a:prstGeom>
          <a:noFill/>
        </p:spPr>
        <p:txBody>
          <a:bodyPr wrap="square" rtlCol="0">
            <a:spAutoFit/>
          </a:bodyPr>
          <a:lstStyle/>
          <a:p>
            <a:r>
              <a:rPr lang="ar-SA" b="1" dirty="0"/>
              <a:t>الربح الإجمالي ده اتكوّن من بيع عربيات كتير بهوامش إيجابية، غطت على خسارة العربيات التانية</a:t>
            </a:r>
            <a:r>
              <a:rPr lang="en-US" b="1" dirty="0"/>
              <a:t>.</a:t>
            </a:r>
          </a:p>
          <a:p>
            <a:r>
              <a:rPr lang="ar-SA" b="1" dirty="0"/>
              <a:t>يعني فيه عربيات اتباعت بخسارة، لكن الربح من عربيات تانية كان كافي يخلي الإجمالي موجب</a:t>
            </a:r>
            <a:r>
              <a:rPr lang="en-US" b="1" dirty="0"/>
              <a:t>.</a:t>
            </a:r>
          </a:p>
          <a:p>
            <a:r>
              <a:rPr lang="ar-SA" b="1" dirty="0"/>
              <a:t>ده طبيعي في سوق فيه تنوّع في الموديلات والحالات</a:t>
            </a:r>
            <a:endParaRPr lang="en-US" b="1" dirty="0"/>
          </a:p>
        </p:txBody>
      </p:sp>
    </p:spTree>
    <p:extLst>
      <p:ext uri="{BB962C8B-B14F-4D97-AF65-F5344CB8AC3E}">
        <p14:creationId xmlns:p14="http://schemas.microsoft.com/office/powerpoint/2010/main" val="661622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20000"/>
              <a:lumOff val="80000"/>
            </a:schemeClr>
          </a:solidFill>
        </p:spPr>
        <p:txBody>
          <a:bodyPr/>
          <a:lstStyle/>
          <a:p>
            <a:r>
              <a:rPr lang="en-US" u="sng" dirty="0" err="1" smtClean="0"/>
              <a:t>supermarket</a:t>
            </a:r>
            <a:r>
              <a:rPr lang="en-US" u="sng" dirty="0" err="1" smtClean="0"/>
              <a:t>Data</a:t>
            </a:r>
            <a:endParaRPr lang="en-US" dirty="0"/>
          </a:p>
        </p:txBody>
      </p:sp>
      <p:pic>
        <p:nvPicPr>
          <p:cNvPr id="4" name="Content Placeholder 3"/>
          <p:cNvPicPr>
            <a:picLocks noGrp="1" noChangeAspect="1"/>
          </p:cNvPicPr>
          <p:nvPr>
            <p:ph idx="1"/>
          </p:nvPr>
        </p:nvPicPr>
        <p:blipFill>
          <a:blip r:embed="rId2"/>
          <a:stretch>
            <a:fillRect/>
          </a:stretch>
        </p:blipFill>
        <p:spPr>
          <a:xfrm>
            <a:off x="1295402" y="2557463"/>
            <a:ext cx="9705973" cy="3317875"/>
          </a:xfrm>
        </p:spPr>
      </p:pic>
    </p:spTree>
    <p:extLst>
      <p:ext uri="{BB962C8B-B14F-4D97-AF65-F5344CB8AC3E}">
        <p14:creationId xmlns:p14="http://schemas.microsoft.com/office/powerpoint/2010/main" val="3978253012"/>
      </p:ext>
    </p:extLst>
  </p:cSld>
  <p:clrMapOvr>
    <a:masterClrMapping/>
  </p:clrMapOvr>
  <p:transition spd="slow">
    <p:cove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5" name="Rectangle 1"/>
          <p:cNvSpPr>
            <a:spLocks noChangeArrowheads="1"/>
          </p:cNvSpPr>
          <p:nvPr/>
        </p:nvSpPr>
        <p:spPr bwMode="auto">
          <a:xfrm>
            <a:off x="6033544" y="1493636"/>
            <a:ext cx="5286097" cy="3139321"/>
          </a:xfrm>
          <a:prstGeom prst="rect">
            <a:avLst/>
          </a:prstGeom>
          <a:noFill/>
        </p:spPr>
        <p:txBody>
          <a:bodyPr wrap="square" rtlCol="0">
            <a:spAutoFit/>
          </a:bodyPr>
          <a:lstStyle/>
          <a:p>
            <a:r>
              <a:rPr lang="ar-EG" b="1" dirty="0"/>
              <a:t>معظم المبيعات بتكون في نطاق سعر قليل جدًا، وده واضح من أول عمود في الرسم اللي فيه حوالي 10,000 عملية بيع.</a:t>
            </a:r>
          </a:p>
          <a:p>
            <a:r>
              <a:rPr lang="ar-EG" b="1" dirty="0"/>
              <a:t>كل ما السعر يزيد، عدد العمليات بيقل بشكل كبير → يعني المنتجات الغالية بتتباع أقل.</a:t>
            </a:r>
          </a:p>
          <a:p>
            <a:r>
              <a:rPr lang="ar-EG" b="1" dirty="0"/>
              <a:t>التوزيع منحاز ناحية اليسار (</a:t>
            </a:r>
            <a:r>
              <a:rPr lang="en-US" b="1" dirty="0"/>
              <a:t>Skewed Right)، </a:t>
            </a:r>
            <a:r>
              <a:rPr lang="ar-EG" b="1" dirty="0"/>
              <a:t>وده بيقول إن فيه شوية منتجات غالية جدًا بس نادرة.</a:t>
            </a:r>
          </a:p>
          <a:p>
            <a:r>
              <a:rPr lang="ar-EG" b="1" dirty="0"/>
              <a:t>ليه ده مهم؟</a:t>
            </a:r>
          </a:p>
          <a:p>
            <a:r>
              <a:rPr lang="ar-EG" b="1" dirty="0"/>
              <a:t>العملاء بيشتروا أكتر من المنتجات الرخيصة → محتاجين نركّز على تحسين هامش الربح فيها.</a:t>
            </a:r>
          </a:p>
          <a:p>
            <a:r>
              <a:rPr lang="ar-EG" b="1" dirty="0"/>
              <a:t>المنتجات الغالية ممكن تكون مربحة بس بتتباع قليل → محتاجة تسويق مختلف أو عروض خاصة.</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113" y="914401"/>
            <a:ext cx="4943475" cy="507206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810311216"/>
      </p:ext>
    </p:extLst>
  </p:cSld>
  <p:clrMapOvr>
    <a:masterClrMapping/>
  </p:clrMapOvr>
  <p:transition spd="slow">
    <p:push dir="u"/>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3" name="Rectangle 1"/>
          <p:cNvSpPr>
            <a:spLocks noChangeArrowheads="1"/>
          </p:cNvSpPr>
          <p:nvPr/>
        </p:nvSpPr>
        <p:spPr bwMode="auto">
          <a:xfrm>
            <a:off x="7429500" y="2976088"/>
            <a:ext cx="3990974"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SA"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أغلب عمليات البيع بتتم على منتجات منخفضة السعر، لكن فيه عدد قليل جدًا من العمليات بقيم عالية جدًا</a:t>
            </a:r>
            <a:r>
              <a:rPr kumimoji="0" lang="en-US"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(outliers)، </a:t>
            </a:r>
            <a:r>
              <a:rPr kumimoji="0" lang="ar-SA"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وده بيخلق توزيع غير متوازن في الإيرادات</a:t>
            </a:r>
            <a:r>
              <a:rPr kumimoji="0" lang="en-US" sz="1800" b="1"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a:t>
            </a: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339" y="828675"/>
            <a:ext cx="6272411" cy="5143500"/>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300479010"/>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266" y="684854"/>
            <a:ext cx="5833884" cy="254976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415" y="3288322"/>
            <a:ext cx="5751587" cy="2836491"/>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7" name="Rectangle 1"/>
          <p:cNvSpPr>
            <a:spLocks noChangeArrowheads="1"/>
          </p:cNvSpPr>
          <p:nvPr/>
        </p:nvSpPr>
        <p:spPr bwMode="auto">
          <a:xfrm>
            <a:off x="6769353" y="2232300"/>
            <a:ext cx="4638934" cy="2585323"/>
          </a:xfrm>
          <a:prstGeom prst="rect">
            <a:avLst/>
          </a:prstGeom>
          <a:noFill/>
        </p:spPr>
        <p:txBody>
          <a:bodyPr wrap="square" rtlCol="0">
            <a:spAutoFit/>
          </a:bodyPr>
          <a:lstStyle/>
          <a:p>
            <a:r>
              <a:rPr lang="ar-SA" b="1" dirty="0"/>
              <a:t>الرجالة هم المحرك الأساسي للشراء في البيانات دي</a:t>
            </a:r>
            <a:r>
              <a:rPr lang="en-US" b="1" dirty="0"/>
              <a:t>:</a:t>
            </a:r>
          </a:p>
          <a:p>
            <a:r>
              <a:rPr lang="ar-SA" b="1" dirty="0"/>
              <a:t>عددهم أكبر، بيشتروا أكتر، وبيصرفوا أكتر</a:t>
            </a:r>
            <a:r>
              <a:rPr lang="en-US" b="1" dirty="0"/>
              <a:t>.</a:t>
            </a:r>
          </a:p>
          <a:p>
            <a:r>
              <a:rPr lang="ar-SA" b="1" dirty="0"/>
              <a:t>ممكن يكونوا بيشتروا منتجات عملية أو أساسية بكميات أكبر</a:t>
            </a:r>
            <a:r>
              <a:rPr lang="en-US" b="1" dirty="0"/>
              <a:t>.</a:t>
            </a:r>
          </a:p>
          <a:p>
            <a:r>
              <a:rPr lang="ar-SA" b="1" dirty="0"/>
              <a:t>الستات أقل في العدد والإنفاق، بس سلوكهم مشابه</a:t>
            </a:r>
            <a:r>
              <a:rPr lang="en-US" b="1" dirty="0"/>
              <a:t>:</a:t>
            </a:r>
          </a:p>
          <a:p>
            <a:r>
              <a:rPr lang="ar-SA" b="1" dirty="0"/>
              <a:t>الملابس والإكسسوارات هما الفئتين المسيطرتين</a:t>
            </a:r>
            <a:r>
              <a:rPr lang="en-US" b="1" dirty="0"/>
              <a:t>.</a:t>
            </a:r>
          </a:p>
          <a:p>
            <a:r>
              <a:rPr lang="ar-SA" b="1" dirty="0"/>
              <a:t>ممكن يكونوا بيشتروا بحذر أكتر أو بميزانية أقل</a:t>
            </a:r>
            <a:r>
              <a:rPr lang="en-US" b="1" dirty="0"/>
              <a:t>.</a:t>
            </a:r>
          </a:p>
          <a:p>
            <a:r>
              <a:rPr lang="ar-SA" b="1" dirty="0"/>
              <a:t>الفئات الأقل زي</a:t>
            </a:r>
            <a:r>
              <a:rPr lang="en-US" b="1" dirty="0"/>
              <a:t> Outerwear </a:t>
            </a:r>
            <a:r>
              <a:rPr lang="ar-SA" b="1" dirty="0"/>
              <a:t>و</a:t>
            </a:r>
            <a:r>
              <a:rPr lang="en-US" b="1" dirty="0"/>
              <a:t>Footwear </a:t>
            </a:r>
            <a:r>
              <a:rPr lang="ar-SA" b="1" dirty="0"/>
              <a:t>أقل انتشارًا عند الجنسين</a:t>
            </a:r>
            <a:r>
              <a:rPr lang="en-US" b="1" dirty="0"/>
              <a:t>:</a:t>
            </a:r>
          </a:p>
          <a:p>
            <a:endParaRPr lang="en-US" b="1" dirty="0"/>
          </a:p>
        </p:txBody>
      </p:sp>
    </p:spTree>
    <p:extLst>
      <p:ext uri="{BB962C8B-B14F-4D97-AF65-F5344CB8AC3E}">
        <p14:creationId xmlns:p14="http://schemas.microsoft.com/office/powerpoint/2010/main" val="2528619234"/>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2" name="Rectangle 1"/>
          <p:cNvSpPr>
            <a:spLocks noChangeArrowheads="1"/>
          </p:cNvSpPr>
          <p:nvPr/>
        </p:nvSpPr>
        <p:spPr bwMode="auto">
          <a:xfrm>
            <a:off x="7261991" y="729733"/>
            <a:ext cx="4057650"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فئة التكنولوجيا بتتفوق في إجمالي المبيعات على باقي الفئات، وده معناه إنها ممكن تكون مصدر رئيسي للإيرادات، سواء من منتجات غالية أو من حجم الطلبات</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التكنولوجيا جابت أكتر من 1.65 مليون، وده أعلى من الأثاث والمستلزمات المكتبية</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الفرق مش ضخم جدًا، بس واضح إن التكنولوجيا بتتفوق</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ممكن يكون السبب إن المنتجات دي أغلى، أو إن الطلب عليها أعلى</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ليه ده مهم؟</a:t>
            </a: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فئة التكنولوجيا تستحق تركيز تسويقي خاص → عروض، خصومات، أو حملات موسمية</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محتاجين نعرف هل المبيعات جاية من عدد كبير من الطلبات ولا من منتجات غالية</a:t>
            </a: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0138" y="872608"/>
            <a:ext cx="5757862" cy="5120650"/>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1051848390"/>
      </p:ext>
    </p:extLst>
  </p:cSld>
  <p:clrMapOvr>
    <a:masterClrMapping/>
  </p:clrMapOvr>
  <p:transition spd="slow">
    <p:push dir="u"/>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tileRect/>
        </a:gradFill>
        <a:effectLst/>
      </p:bgPr>
    </p:bg>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194" y="834294"/>
            <a:ext cx="5546606" cy="5295044"/>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1"/>
          <p:cNvSpPr>
            <a:spLocks noChangeArrowheads="1"/>
          </p:cNvSpPr>
          <p:nvPr/>
        </p:nvSpPr>
        <p:spPr bwMode="auto">
          <a:xfrm>
            <a:off x="6400800" y="722479"/>
            <a:ext cx="504348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فئة</a:t>
            </a:r>
            <a:r>
              <a:rPr lang="en-US" b="1" dirty="0">
                <a:latin typeface="Arial" panose="020B0604020202020204" pitchFamily="34" charset="0"/>
                <a:cs typeface="Arial" panose="020B0604020202020204" pitchFamily="34" charset="0"/>
              </a:rPr>
              <a:t> Office Supplies </a:t>
            </a:r>
            <a:r>
              <a:rPr lang="ar-SA" b="1" dirty="0">
                <a:latin typeface="Arial" panose="020B0604020202020204" pitchFamily="34" charset="0"/>
                <a:cs typeface="Arial" panose="020B0604020202020204" pitchFamily="34" charset="0"/>
              </a:rPr>
              <a:t>هي الأكتر انتشارًا في عدد الطلبات، لكن مش بالضرورة الأعلى في قيمة المبيعات</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b="1" dirty="0" smtClean="0">
                <a:latin typeface="Arial" panose="020B0604020202020204" pitchFamily="34" charset="0"/>
                <a:cs typeface="Arial" panose="020B0604020202020204" pitchFamily="34" charset="0"/>
              </a:rPr>
              <a:t>Office </a:t>
            </a:r>
            <a:r>
              <a:rPr lang="en-US" b="1" dirty="0">
                <a:latin typeface="Arial" panose="020B0604020202020204" pitchFamily="34" charset="0"/>
                <a:cs typeface="Arial" panose="020B0604020202020204" pitchFamily="34" charset="0"/>
              </a:rPr>
              <a:t>Supplies </a:t>
            </a:r>
            <a:r>
              <a:rPr lang="ar-SA" b="1" dirty="0">
                <a:latin typeface="Arial" panose="020B0604020202020204" pitchFamily="34" charset="0"/>
                <a:cs typeface="Arial" panose="020B0604020202020204" pitchFamily="34" charset="0"/>
              </a:rPr>
              <a:t>عدد الطلبات فيها حوالي 6000، وده ضعف</a:t>
            </a:r>
            <a:r>
              <a:rPr lang="en-US" b="1" dirty="0">
                <a:latin typeface="Arial" panose="020B0604020202020204" pitchFamily="34" charset="0"/>
                <a:cs typeface="Arial" panose="020B0604020202020204" pitchFamily="34" charset="0"/>
              </a:rPr>
              <a:t> Furniture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Technology.</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بس في الرسم اللي قبله، شفنا إن</a:t>
            </a:r>
            <a:r>
              <a:rPr lang="en-US" b="1" dirty="0">
                <a:latin typeface="Arial" panose="020B0604020202020204" pitchFamily="34" charset="0"/>
                <a:cs typeface="Arial" panose="020B0604020202020204" pitchFamily="34" charset="0"/>
              </a:rPr>
              <a:t> Technology </a:t>
            </a:r>
            <a:r>
              <a:rPr lang="ar-SA" b="1" dirty="0">
                <a:latin typeface="Arial" panose="020B0604020202020204" pitchFamily="34" charset="0"/>
                <a:cs typeface="Arial" panose="020B0604020202020204" pitchFamily="34" charset="0"/>
              </a:rPr>
              <a:t>هي الأعلى في إجمالي المبيعات</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يعني</a:t>
            </a:r>
            <a:r>
              <a:rPr lang="en-US" b="1" dirty="0">
                <a:latin typeface="Arial" panose="020B0604020202020204" pitchFamily="34" charset="0"/>
                <a:cs typeface="Arial" panose="020B0604020202020204" pitchFamily="34" charset="0"/>
              </a:rPr>
              <a:t> Office Supplies </a:t>
            </a:r>
            <a:r>
              <a:rPr lang="ar-SA" b="1" dirty="0">
                <a:latin typeface="Arial" panose="020B0604020202020204" pitchFamily="34" charset="0"/>
                <a:cs typeface="Arial" panose="020B0604020202020204" pitchFamily="34" charset="0"/>
              </a:rPr>
              <a:t>بتتباع كتير، بس غالبًا بأسعار قليلة</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Technology </a:t>
            </a:r>
            <a:r>
              <a:rPr lang="ar-SA" b="1" dirty="0">
                <a:latin typeface="Arial" panose="020B0604020202020204" pitchFamily="34" charset="0"/>
                <a:cs typeface="Arial" panose="020B0604020202020204" pitchFamily="34" charset="0"/>
              </a:rPr>
              <a:t>بتتباع أقل، بس المنتجات فيها أغلى</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b="1" dirty="0" smtClean="0">
                <a:latin typeface="Arial" panose="020B0604020202020204" pitchFamily="34" charset="0"/>
                <a:cs typeface="Arial" panose="020B0604020202020204" pitchFamily="34" charset="0"/>
              </a:rPr>
              <a:t>Office </a:t>
            </a:r>
            <a:r>
              <a:rPr lang="en-US" b="1" dirty="0">
                <a:latin typeface="Arial" panose="020B0604020202020204" pitchFamily="34" charset="0"/>
                <a:cs typeface="Arial" panose="020B0604020202020204" pitchFamily="34" charset="0"/>
              </a:rPr>
              <a:t>Supplies </a:t>
            </a:r>
            <a:r>
              <a:rPr lang="ar-SA" b="1" dirty="0">
                <a:latin typeface="Arial" panose="020B0604020202020204" pitchFamily="34" charset="0"/>
                <a:cs typeface="Arial" panose="020B0604020202020204" pitchFamily="34" charset="0"/>
              </a:rPr>
              <a:t>ممكن تكون فئة “الكمية”، يعني بتجيب عدد كبير من العمليات</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en-US" b="1" dirty="0">
                <a:latin typeface="Arial" panose="020B0604020202020204" pitchFamily="34" charset="0"/>
                <a:cs typeface="Arial" panose="020B0604020202020204" pitchFamily="34" charset="0"/>
              </a:rPr>
              <a:t>Technology </a:t>
            </a:r>
            <a:r>
              <a:rPr lang="ar-SA" b="1" dirty="0">
                <a:latin typeface="Arial" panose="020B0604020202020204" pitchFamily="34" charset="0"/>
                <a:cs typeface="Arial" panose="020B0604020202020204" pitchFamily="34" charset="0"/>
              </a:rPr>
              <a:t>فئة “القيمة”، يعني بتجيب فلوس أكتر من عدد أقل</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لازم نعمل تسويق مختلف لكل فئة</a:t>
            </a:r>
            <a:r>
              <a:rPr lang="en-US" b="1" dirty="0">
                <a:latin typeface="Arial" panose="020B0604020202020204" pitchFamily="34" charset="0"/>
                <a:cs typeface="Arial" panose="020B0604020202020204" pitchFamily="34" charset="0"/>
              </a:rPr>
              <a:t>:</a:t>
            </a:r>
          </a:p>
          <a:p>
            <a:pPr lvl="1"/>
            <a:r>
              <a:rPr lang="en-US" dirty="0"/>
              <a:t>Office Supplies → </a:t>
            </a:r>
            <a:r>
              <a:rPr lang="ar-SA" dirty="0"/>
              <a:t>عروض على الكمية، باقات، خصومات جماعية</a:t>
            </a:r>
            <a:r>
              <a:rPr lang="en-US" dirty="0"/>
              <a:t>.</a:t>
            </a:r>
          </a:p>
          <a:p>
            <a:pPr lvl="1"/>
            <a:r>
              <a:rPr lang="en-US" dirty="0"/>
              <a:t>Technology → </a:t>
            </a:r>
            <a:r>
              <a:rPr lang="ar-SA" dirty="0"/>
              <a:t>تسويق على القيمة، ضمان، جودة، تقسيط</a:t>
            </a:r>
            <a:r>
              <a:rPr lang="en-US" dirty="0"/>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10221341"/>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dk2">
                <a:hueOff val="0"/>
                <a:satOff val="0"/>
                <a:lumOff val="0"/>
                <a:alphaOff val="0"/>
                <a:tint val="60000"/>
                <a:lumMod val="110000"/>
              </a:schemeClr>
            </a:gs>
            <a:gs pos="100000">
              <a:schemeClr val="dk2">
                <a:hueOff val="0"/>
                <a:satOff val="0"/>
                <a:lumOff val="0"/>
                <a:alphaOff val="0"/>
                <a:tint val="82000"/>
              </a:schemeClr>
            </a:gs>
          </a:gsLst>
          <a:lin ang="5400000" scaled="0"/>
          <a:tileRect/>
        </a:gradFill>
        <a:effectLst/>
      </p:bgPr>
    </p:bg>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057" y="944966"/>
            <a:ext cx="5379096" cy="491033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5" name="Rectangle 1"/>
          <p:cNvSpPr>
            <a:spLocks noChangeArrowheads="1"/>
          </p:cNvSpPr>
          <p:nvPr/>
        </p:nvSpPr>
        <p:spPr bwMode="auto">
          <a:xfrm>
            <a:off x="7015163" y="1414976"/>
            <a:ext cx="4304478"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منتجات التكنولوجيا زي</a:t>
            </a:r>
            <a:r>
              <a:rPr lang="en-US" b="1" dirty="0">
                <a:latin typeface="Arial" panose="020B0604020202020204" pitchFamily="34" charset="0"/>
                <a:cs typeface="Arial" panose="020B0604020202020204" pitchFamily="34" charset="0"/>
              </a:rPr>
              <a:t> Copiers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Phones </a:t>
            </a:r>
            <a:r>
              <a:rPr lang="ar-SA" b="1" dirty="0">
                <a:latin typeface="Arial" panose="020B0604020202020204" pitchFamily="34" charset="0"/>
                <a:cs typeface="Arial" panose="020B0604020202020204" pitchFamily="34" charset="0"/>
              </a:rPr>
              <a:t>بتحقق أعلى متوسط مبيعات، بينما منتجات</a:t>
            </a:r>
            <a:r>
              <a:rPr lang="en-US" b="1" dirty="0">
                <a:latin typeface="Arial" panose="020B0604020202020204" pitchFamily="34" charset="0"/>
                <a:cs typeface="Arial" panose="020B0604020202020204" pitchFamily="34" charset="0"/>
              </a:rPr>
              <a:t> Office Supplies </a:t>
            </a:r>
            <a:r>
              <a:rPr lang="ar-SA" b="1" dirty="0">
                <a:latin typeface="Arial" panose="020B0604020202020204" pitchFamily="34" charset="0"/>
                <a:cs typeface="Arial" panose="020B0604020202020204" pitchFamily="34" charset="0"/>
              </a:rPr>
              <a:t>زي</a:t>
            </a:r>
            <a:r>
              <a:rPr lang="en-US" b="1" dirty="0">
                <a:latin typeface="Arial" panose="020B0604020202020204" pitchFamily="34" charset="0"/>
                <a:cs typeface="Arial" panose="020B0604020202020204" pitchFamily="34" charset="0"/>
              </a:rPr>
              <a:t> Envelopes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Fasteners </a:t>
            </a:r>
            <a:r>
              <a:rPr lang="ar-SA" b="1" dirty="0">
                <a:latin typeface="Arial" panose="020B0604020202020204" pitchFamily="34" charset="0"/>
                <a:cs typeface="Arial" panose="020B0604020202020204" pitchFamily="34" charset="0"/>
              </a:rPr>
              <a:t>بتسجل أقل متوسط</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b="1" dirty="0" smtClean="0">
                <a:latin typeface="Arial" panose="020B0604020202020204" pitchFamily="34" charset="0"/>
                <a:cs typeface="Arial" panose="020B0604020202020204" pitchFamily="34" charset="0"/>
              </a:rPr>
              <a:t>فئة </a:t>
            </a:r>
            <a:r>
              <a:rPr lang="ar-SA" b="1" dirty="0">
                <a:latin typeface="Arial" panose="020B0604020202020204" pitchFamily="34" charset="0"/>
                <a:cs typeface="Arial" panose="020B0604020202020204" pitchFamily="34" charset="0"/>
              </a:rPr>
              <a:t>التكنولوجيا فيها منتجات غالية زي</a:t>
            </a:r>
            <a:r>
              <a:rPr lang="en-US" b="1" dirty="0">
                <a:latin typeface="Arial" panose="020B0604020202020204" pitchFamily="34" charset="0"/>
                <a:cs typeface="Arial" panose="020B0604020202020204" pitchFamily="34" charset="0"/>
              </a:rPr>
              <a:t> Copiers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Phones، </a:t>
            </a:r>
            <a:r>
              <a:rPr lang="ar-SA" b="1" dirty="0">
                <a:latin typeface="Arial" panose="020B0604020202020204" pitchFamily="34" charset="0"/>
                <a:cs typeface="Arial" panose="020B0604020202020204" pitchFamily="34" charset="0"/>
              </a:rPr>
              <a:t>وده واضح من متوسط المبيعات العالي جدًا</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فئة</a:t>
            </a:r>
            <a:r>
              <a:rPr lang="en-US" b="1" dirty="0">
                <a:latin typeface="Arial" panose="020B0604020202020204" pitchFamily="34" charset="0"/>
                <a:cs typeface="Arial" panose="020B0604020202020204" pitchFamily="34" charset="0"/>
              </a:rPr>
              <a:t> Office Supplies </a:t>
            </a:r>
            <a:r>
              <a:rPr lang="ar-SA" b="1" dirty="0">
                <a:latin typeface="Arial" panose="020B0604020202020204" pitchFamily="34" charset="0"/>
                <a:cs typeface="Arial" panose="020B0604020202020204" pitchFamily="34" charset="0"/>
              </a:rPr>
              <a:t>فيها منتجات كتير بس متوسط سعرها قليل جدًا، زي</a:t>
            </a:r>
            <a:r>
              <a:rPr lang="en-US" b="1" dirty="0">
                <a:latin typeface="Arial" panose="020B0604020202020204" pitchFamily="34" charset="0"/>
                <a:cs typeface="Arial" panose="020B0604020202020204" pitchFamily="34" charset="0"/>
              </a:rPr>
              <a:t> Envelopes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Fasteners.</a:t>
            </a:r>
          </a:p>
          <a:p>
            <a:pPr eaLnBrk="0" fontAlgn="base" hangingPunct="0">
              <a:spcBef>
                <a:spcPct val="0"/>
              </a:spcBef>
              <a:spcAft>
                <a:spcPct val="0"/>
              </a:spcAft>
            </a:pPr>
            <a:r>
              <a:rPr lang="en-US" b="1" dirty="0">
                <a:latin typeface="Arial" panose="020B0604020202020204" pitchFamily="34" charset="0"/>
                <a:cs typeface="Arial" panose="020B0604020202020204" pitchFamily="34" charset="0"/>
              </a:rPr>
              <a:t>Furniture </a:t>
            </a:r>
            <a:r>
              <a:rPr lang="ar-SA" b="1" dirty="0">
                <a:latin typeface="Arial" panose="020B0604020202020204" pitchFamily="34" charset="0"/>
                <a:cs typeface="Arial" panose="020B0604020202020204" pitchFamily="34" charset="0"/>
              </a:rPr>
              <a:t>فيها تفاوت، بس مش بنفس وضوح التكنولوجيا</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9593136"/>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032" y="944966"/>
            <a:ext cx="5275143" cy="491033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5" name="Rectangle 1"/>
          <p:cNvSpPr>
            <a:spLocks noChangeArrowheads="1"/>
          </p:cNvSpPr>
          <p:nvPr/>
        </p:nvSpPr>
        <p:spPr bwMode="auto">
          <a:xfrm>
            <a:off x="6276153" y="722480"/>
            <a:ext cx="504348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منتجات زي</a:t>
            </a:r>
            <a:r>
              <a:rPr lang="en-US" b="1" dirty="0">
                <a:latin typeface="Arial" panose="020B0604020202020204" pitchFamily="34" charset="0"/>
                <a:cs typeface="Arial" panose="020B0604020202020204" pitchFamily="34" charset="0"/>
              </a:rPr>
              <a:t> Binders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Paper </a:t>
            </a:r>
            <a:r>
              <a:rPr lang="ar-SA" b="1" dirty="0">
                <a:latin typeface="Arial" panose="020B0604020202020204" pitchFamily="34" charset="0"/>
                <a:cs typeface="Arial" panose="020B0604020202020204" pitchFamily="34" charset="0"/>
              </a:rPr>
              <a:t>هي الأكتر طلبًا، بينما منتجات زي</a:t>
            </a:r>
            <a:r>
              <a:rPr lang="en-US" b="1" dirty="0">
                <a:latin typeface="Arial" panose="020B0604020202020204" pitchFamily="34" charset="0"/>
                <a:cs typeface="Arial" panose="020B0604020202020204" pitchFamily="34" charset="0"/>
              </a:rPr>
              <a:t> Copiers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Machines </a:t>
            </a:r>
            <a:r>
              <a:rPr lang="ar-SA" b="1" dirty="0">
                <a:latin typeface="Arial" panose="020B0604020202020204" pitchFamily="34" charset="0"/>
                <a:cs typeface="Arial" panose="020B0604020202020204" pitchFamily="34" charset="0"/>
              </a:rPr>
              <a:t>رغم إنها غالية، بتتباع قليل جدًا</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أكتر منتجات بتتباع من حيث العدد هي</a:t>
            </a:r>
            <a:r>
              <a:rPr lang="en-US" b="1" dirty="0">
                <a:latin typeface="Arial" panose="020B0604020202020204" pitchFamily="34" charset="0"/>
                <a:cs typeface="Arial" panose="020B0604020202020204" pitchFamily="34" charset="0"/>
              </a:rPr>
              <a:t> Binders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Paper → </a:t>
            </a:r>
            <a:r>
              <a:rPr lang="ar-SA" b="1" dirty="0">
                <a:latin typeface="Arial" panose="020B0604020202020204" pitchFamily="34" charset="0"/>
                <a:cs typeface="Arial" panose="020B0604020202020204" pitchFamily="34" charset="0"/>
              </a:rPr>
              <a:t>غالبًا أسعارهم قليلة وبيستخدموا بكثرة</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المنتجات الغالية زي</a:t>
            </a:r>
            <a:r>
              <a:rPr lang="en-US" b="1" dirty="0">
                <a:latin typeface="Arial" panose="020B0604020202020204" pitchFamily="34" charset="0"/>
                <a:cs typeface="Arial" panose="020B0604020202020204" pitchFamily="34" charset="0"/>
              </a:rPr>
              <a:t> Copiers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Machines </a:t>
            </a:r>
            <a:r>
              <a:rPr lang="ar-SA" b="1" dirty="0">
                <a:latin typeface="Arial" panose="020B0604020202020204" pitchFamily="34" charset="0"/>
                <a:cs typeface="Arial" panose="020B0604020202020204" pitchFamily="34" charset="0"/>
              </a:rPr>
              <a:t>عدد الطلبات فيها قليل جدًا → بس ممكن تكون بتجيب فلوس كتير في كل عملية</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ده بيأكد إن فيه فرق واضح بين “منتجات الكمية” و“منتجات القيمة</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en-US" b="1" dirty="0">
                <a:latin typeface="Arial" panose="020B0604020202020204" pitchFamily="34" charset="0"/>
                <a:cs typeface="Arial" panose="020B0604020202020204" pitchFamily="34" charset="0"/>
              </a:rPr>
              <a:t> </a:t>
            </a:r>
            <a:r>
              <a:rPr lang="ar-SA" b="1" dirty="0">
                <a:latin typeface="Arial" panose="020B0604020202020204" pitchFamily="34" charset="0"/>
                <a:cs typeface="Arial" panose="020B0604020202020204" pitchFamily="34" charset="0"/>
              </a:rPr>
              <a:t>ليه ده مهم؟</a:t>
            </a: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المنتجات اللي بتتباع كتير محتاجة عروض جماعية أو باقات توفير</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المنتجات الغالية محتاجة تسويق على الجودة، الضمان، أو تقسيط</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ممكن نعمل تقسيم تسويقي للمنتجات</a:t>
            </a:r>
            <a:r>
              <a:rPr lang="en-US" b="1" dirty="0">
                <a:latin typeface="Arial" panose="020B0604020202020204" pitchFamily="34" charset="0"/>
                <a:cs typeface="Arial" panose="020B0604020202020204" pitchFamily="34" charset="0"/>
              </a:rPr>
              <a:t>:</a:t>
            </a:r>
          </a:p>
          <a:p>
            <a:pPr lvl="1"/>
            <a:r>
              <a:rPr lang="ar-SA" dirty="0"/>
              <a:t>منتجات شعبية</a:t>
            </a:r>
            <a:r>
              <a:rPr lang="en-US" dirty="0"/>
              <a:t> (high frequency)</a:t>
            </a:r>
          </a:p>
          <a:p>
            <a:pPr lvl="1"/>
            <a:r>
              <a:rPr lang="ar-SA" dirty="0"/>
              <a:t>منتجات فاخرة</a:t>
            </a:r>
            <a:r>
              <a:rPr lang="en-US" dirty="0"/>
              <a:t> (high value)</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949409"/>
      </p:ext>
    </p:extLst>
  </p:cSld>
  <p:clrMapOvr>
    <a:masterClrMapping/>
  </p:clrMapOvr>
  <p:transition spd="slow">
    <p:push dir="u"/>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625" y="722480"/>
            <a:ext cx="5302575" cy="5235407"/>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5"/>
          <p:cNvSpPr/>
          <p:nvPr/>
        </p:nvSpPr>
        <p:spPr>
          <a:xfrm>
            <a:off x="6219004" y="3141164"/>
            <a:ext cx="510063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EG" b="1" dirty="0">
                <a:latin typeface="Arial" panose="020B0604020202020204" pitchFamily="34" charset="0"/>
                <a:cs typeface="Arial" panose="020B0604020202020204" pitchFamily="34" charset="0"/>
              </a:rPr>
              <a:t>الخصومات فعليًا بتزود المبيعات في </a:t>
            </a:r>
            <a:r>
              <a:rPr lang="en-US" b="1" dirty="0">
                <a:latin typeface="Arial" panose="020B0604020202020204" pitchFamily="34" charset="0"/>
                <a:cs typeface="Arial" panose="020B0604020202020204" pitchFamily="34" charset="0"/>
              </a:rPr>
              <a:t>Office Supplies، </a:t>
            </a:r>
            <a:r>
              <a:rPr lang="ar-EG" b="1" dirty="0">
                <a:latin typeface="Arial" panose="020B0604020202020204" pitchFamily="34" charset="0"/>
                <a:cs typeface="Arial" panose="020B0604020202020204" pitchFamily="34" charset="0"/>
              </a:rPr>
              <a:t>خصوصًا في المنتجات اللي سعرها قليل والطلب عليها عالي.</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06987353"/>
      </p:ext>
    </p:extLst>
  </p:cSld>
  <p:clrMapOvr>
    <a:masterClrMapping/>
  </p:clrMapOvr>
  <p:transition spd="slow">
    <p:push dir="u"/>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63" y="928689"/>
            <a:ext cx="4959675" cy="5149104"/>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5"/>
          <p:cNvSpPr/>
          <p:nvPr/>
        </p:nvSpPr>
        <p:spPr>
          <a:xfrm>
            <a:off x="6096000" y="2856910"/>
            <a:ext cx="522364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EG" b="1" dirty="0">
                <a:latin typeface="Arial" panose="020B0604020202020204" pitchFamily="34" charset="0"/>
                <a:cs typeface="Arial" panose="020B0604020202020204" pitchFamily="34" charset="0"/>
              </a:rPr>
              <a:t>التحليل الموسمي بيأكد إن مبيعات </a:t>
            </a:r>
            <a:r>
              <a:rPr lang="en-US" b="1" dirty="0">
                <a:latin typeface="Arial" panose="020B0604020202020204" pitchFamily="34" charset="0"/>
                <a:cs typeface="Arial" panose="020B0604020202020204" pitchFamily="34" charset="0"/>
              </a:rPr>
              <a:t>Office Supplies </a:t>
            </a:r>
            <a:r>
              <a:rPr lang="ar-EG" b="1" dirty="0">
                <a:latin typeface="Arial" panose="020B0604020202020204" pitchFamily="34" charset="0"/>
                <a:cs typeface="Arial" panose="020B0604020202020204" pitchFamily="34" charset="0"/>
              </a:rPr>
              <a:t>بتزيد في شهور معينة زي سبتمبر، نوفمبر، وديسمبر—وده يفتح باب لتسويق موسمي ذكي جدًا.</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4577404"/>
      </p:ext>
    </p:extLst>
  </p:cSld>
  <p:clrMapOvr>
    <a:masterClrMapping/>
  </p:clrMapOvr>
  <p:transition spd="slow">
    <p:push dir="u"/>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065" y="1014413"/>
            <a:ext cx="5154936" cy="4929187"/>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5" name="Rectangle 1"/>
          <p:cNvSpPr>
            <a:spLocks noChangeArrowheads="1"/>
          </p:cNvSpPr>
          <p:nvPr/>
        </p:nvSpPr>
        <p:spPr bwMode="auto">
          <a:xfrm>
            <a:off x="6922293" y="1355347"/>
            <a:ext cx="4333053"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العملاء من فئة</a:t>
            </a:r>
            <a:r>
              <a:rPr lang="en-US" b="1" dirty="0">
                <a:latin typeface="Arial" panose="020B0604020202020204" pitchFamily="34" charset="0"/>
                <a:cs typeface="Arial" panose="020B0604020202020204" pitchFamily="34" charset="0"/>
              </a:rPr>
              <a:t> "Consumer" </a:t>
            </a:r>
            <a:r>
              <a:rPr lang="ar-SA" b="1" dirty="0">
                <a:latin typeface="Arial" panose="020B0604020202020204" pitchFamily="34" charset="0"/>
                <a:cs typeface="Arial" panose="020B0604020202020204" pitchFamily="34" charset="0"/>
              </a:rPr>
              <a:t>هم الأكثر طلبًا لمنتجات</a:t>
            </a:r>
            <a:r>
              <a:rPr lang="en-US" b="1" dirty="0">
                <a:latin typeface="Arial" panose="020B0604020202020204" pitchFamily="34" charset="0"/>
                <a:cs typeface="Arial" panose="020B0604020202020204" pitchFamily="34" charset="0"/>
              </a:rPr>
              <a:t> Office Supplies، </a:t>
            </a:r>
            <a:r>
              <a:rPr lang="ar-SA" b="1" dirty="0">
                <a:latin typeface="Arial" panose="020B0604020202020204" pitchFamily="34" charset="0"/>
                <a:cs typeface="Arial" panose="020B0604020202020204" pitchFamily="34" charset="0"/>
              </a:rPr>
              <a:t>بعدد طلبات يتجاوز 3000، يليهم</a:t>
            </a:r>
            <a:r>
              <a:rPr lang="en-US" b="1" dirty="0">
                <a:latin typeface="Arial" panose="020B0604020202020204" pitchFamily="34" charset="0"/>
                <a:cs typeface="Arial" panose="020B0604020202020204" pitchFamily="34" charset="0"/>
              </a:rPr>
              <a:t> "Corporate" </a:t>
            </a:r>
            <a:r>
              <a:rPr lang="ar-SA" b="1" dirty="0">
                <a:latin typeface="Arial" panose="020B0604020202020204" pitchFamily="34" charset="0"/>
                <a:cs typeface="Arial" panose="020B0604020202020204" pitchFamily="34" charset="0"/>
              </a:rPr>
              <a:t>ثم</a:t>
            </a:r>
            <a:r>
              <a:rPr lang="en-US" b="1" dirty="0">
                <a:latin typeface="Arial" panose="020B0604020202020204" pitchFamily="34" charset="0"/>
                <a:cs typeface="Arial" panose="020B0604020202020204" pitchFamily="34" charset="0"/>
              </a:rPr>
              <a:t> "Home Office". </a:t>
            </a:r>
            <a:r>
              <a:rPr lang="ar-SA" b="1" dirty="0">
                <a:latin typeface="Arial" panose="020B0604020202020204" pitchFamily="34" charset="0"/>
                <a:cs typeface="Arial" panose="020B0604020202020204" pitchFamily="34" charset="0"/>
              </a:rPr>
              <a:t>ده بيعكس إن المنتجات دي مش بس مطلوبة من الشركات، لكن كمان منتشرة بين الأفراد، وده يفتح باب لتسويق مزدوج</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عروض موجهة للأفراد (مثل باقات توفير أو خصومات موسمية)</a:t>
            </a: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وحلول مخصصة للشركات (مثل الشراء بالجملة أو الاشتراكات الدورية)</a:t>
            </a: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التوصية التسويقية</a:t>
            </a:r>
            <a:r>
              <a:rPr lang="en-US" b="1" dirty="0">
                <a:latin typeface="Arial" panose="020B0604020202020204" pitchFamily="34" charset="0"/>
                <a:cs typeface="Arial" panose="020B0604020202020204" pitchFamily="34" charset="0"/>
              </a:rPr>
              <a:t>: </a:t>
            </a:r>
            <a:r>
              <a:rPr lang="ar-SA" b="1" dirty="0">
                <a:latin typeface="Arial" panose="020B0604020202020204" pitchFamily="34" charset="0"/>
                <a:cs typeface="Arial" panose="020B0604020202020204" pitchFamily="34" charset="0"/>
              </a:rPr>
              <a:t>التركيز على فئة</a:t>
            </a:r>
            <a:r>
              <a:rPr lang="en-US" b="1" dirty="0">
                <a:latin typeface="Arial" panose="020B0604020202020204" pitchFamily="34" charset="0"/>
                <a:cs typeface="Arial" panose="020B0604020202020204" pitchFamily="34" charset="0"/>
              </a:rPr>
              <a:t> "Consumer" </a:t>
            </a:r>
            <a:r>
              <a:rPr lang="ar-SA" b="1" dirty="0">
                <a:latin typeface="Arial" panose="020B0604020202020204" pitchFamily="34" charset="0"/>
                <a:cs typeface="Arial" panose="020B0604020202020204" pitchFamily="34" charset="0"/>
              </a:rPr>
              <a:t>في الحملات الإعلانية، خصوصًا في المواسم اللي شفنا فيها ارتفاع زي سبتمبر ونوفمبر</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461402"/>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200" y="885825"/>
            <a:ext cx="5774063" cy="5129213"/>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5"/>
          <p:cNvSpPr/>
          <p:nvPr/>
        </p:nvSpPr>
        <p:spPr>
          <a:xfrm>
            <a:off x="7717220" y="1480274"/>
            <a:ext cx="27432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EG" b="1" dirty="0">
                <a:latin typeface="Arial" panose="020B0604020202020204" pitchFamily="34" charset="0"/>
                <a:cs typeface="Arial" panose="020B0604020202020204" pitchFamily="34" charset="0"/>
              </a:rPr>
              <a:t>منطقة </a:t>
            </a:r>
            <a:r>
              <a:rPr lang="en-US" b="1" dirty="0">
                <a:latin typeface="Arial" panose="020B0604020202020204" pitchFamily="34" charset="0"/>
                <a:cs typeface="Arial" panose="020B0604020202020204" pitchFamily="34" charset="0"/>
              </a:rPr>
              <a:t>West </a:t>
            </a:r>
            <a:r>
              <a:rPr lang="ar-EG" b="1" dirty="0">
                <a:latin typeface="Arial" panose="020B0604020202020204" pitchFamily="34" charset="0"/>
                <a:cs typeface="Arial" panose="020B0604020202020204" pitchFamily="34" charset="0"/>
              </a:rPr>
              <a:t>هي الأعلى مبيعًا بإجمالي يقارب 1.4 مليون، تليها </a:t>
            </a:r>
            <a:r>
              <a:rPr lang="en-US" b="1" dirty="0">
                <a:latin typeface="Arial" panose="020B0604020202020204" pitchFamily="34" charset="0"/>
                <a:cs typeface="Arial" panose="020B0604020202020204" pitchFamily="34" charset="0"/>
              </a:rPr>
              <a:t>East، </a:t>
            </a:r>
            <a:r>
              <a:rPr lang="ar-EG" b="1" dirty="0">
                <a:latin typeface="Arial" panose="020B0604020202020204" pitchFamily="34" charset="0"/>
                <a:cs typeface="Arial" panose="020B0604020202020204" pitchFamily="34" charset="0"/>
              </a:rPr>
              <a:t>ثم </a:t>
            </a:r>
            <a:r>
              <a:rPr lang="en-US" b="1" dirty="0">
                <a:latin typeface="Arial" panose="020B0604020202020204" pitchFamily="34" charset="0"/>
                <a:cs typeface="Arial" panose="020B0604020202020204" pitchFamily="34" charset="0"/>
              </a:rPr>
              <a:t>Central، </a:t>
            </a:r>
            <a:r>
              <a:rPr lang="ar-EG" b="1" dirty="0">
                <a:latin typeface="Arial" panose="020B0604020202020204" pitchFamily="34" charset="0"/>
                <a:cs typeface="Arial" panose="020B0604020202020204" pitchFamily="34" charset="0"/>
              </a:rPr>
              <a:t>بينما </a:t>
            </a:r>
            <a:r>
              <a:rPr lang="en-US" b="1" dirty="0">
                <a:latin typeface="Arial" panose="020B0604020202020204" pitchFamily="34" charset="0"/>
                <a:cs typeface="Arial" panose="020B0604020202020204" pitchFamily="34" charset="0"/>
              </a:rPr>
              <a:t>South </a:t>
            </a:r>
            <a:r>
              <a:rPr lang="ar-EG" b="1" dirty="0">
                <a:latin typeface="Arial" panose="020B0604020202020204" pitchFamily="34" charset="0"/>
                <a:cs typeface="Arial" panose="020B0604020202020204" pitchFamily="34" charset="0"/>
              </a:rPr>
              <a:t>هي الأقل مبيعًا. ده بيعكس تفاوت واضح في القوة الشرائية أو حجم السوق بين المناطق، ويفتح باب لتخصيص الحملات التسويقية حسب الإقليم:</a:t>
            </a:r>
          </a:p>
          <a:p>
            <a:pPr eaLnBrk="0" fontAlgn="base" hangingPunct="0">
              <a:spcBef>
                <a:spcPct val="0"/>
              </a:spcBef>
              <a:spcAft>
                <a:spcPct val="0"/>
              </a:spcAft>
            </a:pPr>
            <a:r>
              <a:rPr lang="ar-EG" b="1" dirty="0">
                <a:latin typeface="Arial" panose="020B0604020202020204" pitchFamily="34" charset="0"/>
                <a:cs typeface="Arial" panose="020B0604020202020204" pitchFamily="34" charset="0"/>
              </a:rPr>
              <a:t>تعزيز الحملات في </a:t>
            </a:r>
            <a:r>
              <a:rPr lang="en-US" b="1" dirty="0">
                <a:latin typeface="Arial" panose="020B0604020202020204" pitchFamily="34" charset="0"/>
                <a:cs typeface="Arial" panose="020B0604020202020204" pitchFamily="34" charset="0"/>
              </a:rPr>
              <a:t>South </a:t>
            </a:r>
            <a:r>
              <a:rPr lang="ar-EG" b="1" dirty="0">
                <a:latin typeface="Arial" panose="020B0604020202020204" pitchFamily="34" charset="0"/>
                <a:cs typeface="Arial" panose="020B0604020202020204" pitchFamily="34" charset="0"/>
              </a:rPr>
              <a:t>لرفع المبيعات</a:t>
            </a:r>
          </a:p>
          <a:p>
            <a:pPr eaLnBrk="0" fontAlgn="base" hangingPunct="0">
              <a:spcBef>
                <a:spcPct val="0"/>
              </a:spcBef>
              <a:spcAft>
                <a:spcPct val="0"/>
              </a:spcAft>
            </a:pPr>
            <a:r>
              <a:rPr lang="ar-EG" b="1" dirty="0">
                <a:latin typeface="Arial" panose="020B0604020202020204" pitchFamily="34" charset="0"/>
                <a:cs typeface="Arial" panose="020B0604020202020204" pitchFamily="34" charset="0"/>
              </a:rPr>
              <a:t>التركيز على المنتجات الأعلى أداءً في </a:t>
            </a:r>
            <a:r>
              <a:rPr lang="en-US" b="1" dirty="0">
                <a:latin typeface="Arial" panose="020B0604020202020204" pitchFamily="34" charset="0"/>
                <a:cs typeface="Arial" panose="020B0604020202020204" pitchFamily="34" charset="0"/>
              </a:rPr>
              <a:t>West </a:t>
            </a:r>
            <a:r>
              <a:rPr lang="ar-EG"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East</a:t>
            </a:r>
          </a:p>
        </p:txBody>
      </p:sp>
    </p:spTree>
    <p:extLst>
      <p:ext uri="{BB962C8B-B14F-4D97-AF65-F5344CB8AC3E}">
        <p14:creationId xmlns:p14="http://schemas.microsoft.com/office/powerpoint/2010/main" val="612490895"/>
      </p:ext>
    </p:extLst>
  </p:cSld>
  <p:clrMapOvr>
    <a:masterClrMapping/>
  </p:clrMapOvr>
  <p:transition spd="slow">
    <p:push dir="u"/>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632" y="900113"/>
            <a:ext cx="5697481" cy="5014912"/>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5"/>
          <p:cNvSpPr/>
          <p:nvPr/>
        </p:nvSpPr>
        <p:spPr>
          <a:xfrm>
            <a:off x="7372351" y="900113"/>
            <a:ext cx="2928936"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EG" b="1" dirty="0">
                <a:latin typeface="Arial" panose="020B0604020202020204" pitchFamily="34" charset="0"/>
                <a:cs typeface="Arial" panose="020B0604020202020204" pitchFamily="34" charset="0"/>
              </a:rPr>
              <a:t>أعلى 10 منتجات مبيعًا في فئة </a:t>
            </a:r>
            <a:r>
              <a:rPr lang="en-US" b="1" dirty="0">
                <a:latin typeface="Arial" panose="020B0604020202020204" pitchFamily="34" charset="0"/>
                <a:cs typeface="Arial" panose="020B0604020202020204" pitchFamily="34" charset="0"/>
              </a:rPr>
              <a:t>Office Supplies </a:t>
            </a:r>
            <a:r>
              <a:rPr lang="ar-EG" b="1" dirty="0">
                <a:latin typeface="Arial" panose="020B0604020202020204" pitchFamily="34" charset="0"/>
                <a:cs typeface="Arial" panose="020B0604020202020204" pitchFamily="34" charset="0"/>
              </a:rPr>
              <a:t>كلها بتدور حول معدات مكتبية متخصصة زي آلات القص والطباعة والتغليف، وده بيعكس إن الطلب الأكبر بيجي من الشركات أو المكاتب اللي بتحتاج تجهيزات احترافية. المنتج الأعلى مبيعًا هو </a:t>
            </a:r>
            <a:r>
              <a:rPr lang="en-US" b="1" dirty="0">
                <a:latin typeface="Arial" panose="020B0604020202020204" pitchFamily="34" charset="0"/>
                <a:cs typeface="Arial" panose="020B0604020202020204" pitchFamily="34" charset="0"/>
              </a:rPr>
              <a:t>High Speed Automatic Electric Letter Opener، </a:t>
            </a:r>
            <a:r>
              <a:rPr lang="ar-EG" b="1" dirty="0">
                <a:latin typeface="Arial" panose="020B0604020202020204" pitchFamily="34" charset="0"/>
                <a:cs typeface="Arial" panose="020B0604020202020204" pitchFamily="34" charset="0"/>
              </a:rPr>
              <a:t>يليه أنظمة التغليف والطباعة زي </a:t>
            </a:r>
            <a:r>
              <a:rPr lang="en-US" b="1" dirty="0">
                <a:latin typeface="Arial" panose="020B0604020202020204" pitchFamily="34" charset="0"/>
                <a:cs typeface="Arial" panose="020B0604020202020204" pitchFamily="34" charset="0"/>
              </a:rPr>
              <a:t>GBC DocuBind </a:t>
            </a:r>
            <a:r>
              <a:rPr lang="ar-EG"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HP Designjet Printer، </a:t>
            </a:r>
            <a:r>
              <a:rPr lang="ar-EG" b="1" dirty="0">
                <a:latin typeface="Arial" panose="020B0604020202020204" pitchFamily="34" charset="0"/>
                <a:cs typeface="Arial" panose="020B0604020202020204" pitchFamily="34" charset="0"/>
              </a:rPr>
              <a:t>وده بيأكد إن المنتجات التقنية المكتبية هي المحرك الأساسي للمبيعات في الفئة دي.</a:t>
            </a: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83906500"/>
      </p:ext>
    </p:extLst>
  </p:cSld>
  <p:clrMapOvr>
    <a:masterClrMapping/>
  </p:clrMapOvr>
  <p:transition spd="slow">
    <p:push dir="u"/>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2484" y="900113"/>
            <a:ext cx="5760731" cy="5029199"/>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5" name="Rectangle 1"/>
          <p:cNvSpPr>
            <a:spLocks noChangeArrowheads="1"/>
          </p:cNvSpPr>
          <p:nvPr/>
        </p:nvSpPr>
        <p:spPr bwMode="auto">
          <a:xfrm>
            <a:off x="7472363" y="2601632"/>
            <a:ext cx="3704403"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lang="ar-SA" b="1" dirty="0">
                <a:latin typeface="Arial" panose="020B0604020202020204" pitchFamily="34" charset="0"/>
                <a:cs typeface="Arial" panose="020B0604020202020204" pitchFamily="34" charset="0"/>
              </a:rPr>
              <a:t>فئة</a:t>
            </a:r>
            <a:r>
              <a:rPr lang="en-US" b="1" dirty="0">
                <a:latin typeface="Arial" panose="020B0604020202020204" pitchFamily="34" charset="0"/>
                <a:cs typeface="Arial" panose="020B0604020202020204" pitchFamily="34" charset="0"/>
              </a:rPr>
              <a:t> Technology </a:t>
            </a:r>
            <a:r>
              <a:rPr lang="ar-SA" b="1" dirty="0">
                <a:latin typeface="Arial" panose="020B0604020202020204" pitchFamily="34" charset="0"/>
                <a:cs typeface="Arial" panose="020B0604020202020204" pitchFamily="34" charset="0"/>
              </a:rPr>
              <a:t>بتتميز بأعلى تشتت في المبيعات، ووجود عدد كبير من المنتجات ذات قيمة عالية</a:t>
            </a:r>
            <a:r>
              <a:rPr lang="en-US" b="1" dirty="0">
                <a:latin typeface="Arial" panose="020B0604020202020204" pitchFamily="34" charset="0"/>
                <a:cs typeface="Arial" panose="020B0604020202020204" pitchFamily="34" charset="0"/>
              </a:rPr>
              <a:t> (outliers)، </a:t>
            </a:r>
            <a:r>
              <a:rPr lang="ar-SA" b="1" dirty="0">
                <a:latin typeface="Arial" panose="020B0604020202020204" pitchFamily="34" charset="0"/>
                <a:cs typeface="Arial" panose="020B0604020202020204" pitchFamily="34" charset="0"/>
              </a:rPr>
              <a:t>مقارنةً بـ</a:t>
            </a:r>
            <a:r>
              <a:rPr lang="en-US" b="1" dirty="0">
                <a:latin typeface="Arial" panose="020B0604020202020204" pitchFamily="34" charset="0"/>
                <a:cs typeface="Arial" panose="020B0604020202020204" pitchFamily="34" charset="0"/>
              </a:rPr>
              <a:t> Furniture </a:t>
            </a:r>
            <a:r>
              <a:rPr lang="ar-SA" b="1" dirty="0">
                <a:latin typeface="Arial" panose="020B0604020202020204" pitchFamily="34" charset="0"/>
                <a:cs typeface="Arial" panose="020B0604020202020204" pitchFamily="34" charset="0"/>
              </a:rPr>
              <a:t>و</a:t>
            </a:r>
            <a:r>
              <a:rPr lang="en-US" b="1" dirty="0">
                <a:latin typeface="Arial" panose="020B0604020202020204" pitchFamily="34" charset="0"/>
                <a:cs typeface="Arial" panose="020B0604020202020204" pitchFamily="34" charset="0"/>
              </a:rPr>
              <a:t>Office Supplies. </a:t>
            </a:r>
            <a:r>
              <a:rPr lang="ar-SA" b="1" dirty="0">
                <a:latin typeface="Arial" panose="020B0604020202020204" pitchFamily="34" charset="0"/>
                <a:cs typeface="Arial" panose="020B0604020202020204" pitchFamily="34" charset="0"/>
              </a:rPr>
              <a:t>ده بيعكس إن فئة التكنولوجيا فيها منتجات غالية جدًا بتتباع بشكل غير منتظم، بينما</a:t>
            </a:r>
            <a:r>
              <a:rPr lang="en-US" b="1" dirty="0">
                <a:latin typeface="Arial" panose="020B0604020202020204" pitchFamily="34" charset="0"/>
                <a:cs typeface="Arial" panose="020B0604020202020204" pitchFamily="34" charset="0"/>
              </a:rPr>
              <a:t> Office Supplies </a:t>
            </a:r>
            <a:r>
              <a:rPr lang="ar-SA" b="1" dirty="0">
                <a:latin typeface="Arial" panose="020B0604020202020204" pitchFamily="34" charset="0"/>
                <a:cs typeface="Arial" panose="020B0604020202020204" pitchFamily="34" charset="0"/>
              </a:rPr>
              <a:t>أكتر استقرارًا لكن بقيم أقل</a:t>
            </a:r>
            <a:r>
              <a:rPr lang="en-US" b="1" dirty="0">
                <a:latin typeface="Arial" panose="020B0604020202020204" pitchFamily="34" charset="0"/>
                <a:cs typeface="Arial" panose="020B0604020202020204" pitchFamily="34" charset="0"/>
              </a:rPr>
              <a:t>.</a:t>
            </a:r>
          </a:p>
          <a:p>
            <a:pPr eaLnBrk="0" fontAlgn="base" hangingPunct="0">
              <a:spcBef>
                <a:spcPct val="0"/>
              </a:spcBef>
              <a:spcAft>
                <a:spcPct val="0"/>
              </a:spcAft>
            </a:pPr>
            <a:endParaRPr lang="en-US"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26002916"/>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sp>
        <p:nvSpPr>
          <p:cNvPr id="7" name="Rectangle 1"/>
          <p:cNvSpPr>
            <a:spLocks noChangeArrowheads="1"/>
          </p:cNvSpPr>
          <p:nvPr/>
        </p:nvSpPr>
        <p:spPr bwMode="auto">
          <a:xfrm>
            <a:off x="6769353" y="702999"/>
            <a:ext cx="4638934" cy="2308324"/>
          </a:xfrm>
          <a:prstGeom prst="rect">
            <a:avLst/>
          </a:prstGeom>
          <a:noFill/>
        </p:spPr>
        <p:txBody>
          <a:bodyPr wrap="square" rtlCol="0">
            <a:spAutoFit/>
          </a:bodyPr>
          <a:lstStyle/>
          <a:p>
            <a:r>
              <a:rPr lang="ar-EG" b="1" dirty="0"/>
              <a:t>أكتر المنتجات اللي الستات بيشتروها هي:</a:t>
            </a:r>
          </a:p>
          <a:p>
            <a:pPr lvl="1"/>
            <a:r>
              <a:rPr lang="en-US" b="1" dirty="0"/>
              <a:t>Blouse (66 </a:t>
            </a:r>
            <a:r>
              <a:rPr lang="ar-EG" b="1" dirty="0"/>
              <a:t>قطعة)</a:t>
            </a:r>
          </a:p>
          <a:p>
            <a:pPr lvl="1"/>
            <a:r>
              <a:rPr lang="en-US" b="1" dirty="0"/>
              <a:t>Shirt </a:t>
            </a:r>
            <a:r>
              <a:rPr lang="ar-EG" b="1" dirty="0"/>
              <a:t>و</a:t>
            </a:r>
            <a:r>
              <a:rPr lang="en-US" b="1" dirty="0"/>
              <a:t>Sandals (59 </a:t>
            </a:r>
            <a:r>
              <a:rPr lang="ar-EG" b="1" dirty="0"/>
              <a:t>قطعة لكل منهم)</a:t>
            </a:r>
          </a:p>
          <a:p>
            <a:pPr lvl="1"/>
            <a:r>
              <a:rPr lang="en-US" b="1" dirty="0"/>
              <a:t>Handbag </a:t>
            </a:r>
            <a:r>
              <a:rPr lang="ar-EG" b="1" dirty="0"/>
              <a:t>و</a:t>
            </a:r>
            <a:r>
              <a:rPr lang="en-US" b="1" dirty="0"/>
              <a:t>Socks (58 </a:t>
            </a:r>
            <a:r>
              <a:rPr lang="ar-EG" b="1" dirty="0"/>
              <a:t>قطعة لكل منهم)</a:t>
            </a:r>
          </a:p>
          <a:p>
            <a:pPr lvl="1"/>
            <a:r>
              <a:rPr lang="en-US" b="1" dirty="0"/>
              <a:t>Sunglasses (56 </a:t>
            </a:r>
            <a:r>
              <a:rPr lang="ar-EG" b="1" dirty="0"/>
              <a:t>قطعة)</a:t>
            </a:r>
          </a:p>
          <a:p>
            <a:r>
              <a:rPr lang="ar-EG" b="1" dirty="0"/>
              <a:t>المنتجات الأقل شراءً:</a:t>
            </a:r>
          </a:p>
          <a:p>
            <a:pPr lvl="1"/>
            <a:r>
              <a:rPr lang="en-US" b="1" dirty="0"/>
              <a:t>Jeans (29 </a:t>
            </a:r>
            <a:r>
              <a:rPr lang="ar-EG" b="1" dirty="0"/>
              <a:t>قطعة)</a:t>
            </a:r>
          </a:p>
          <a:p>
            <a:pPr lvl="1"/>
            <a:r>
              <a:rPr lang="en-US" b="1" dirty="0"/>
              <a:t>Gloves </a:t>
            </a:r>
            <a:r>
              <a:rPr lang="ar-EG" b="1" dirty="0"/>
              <a:t>و</a:t>
            </a:r>
            <a:r>
              <a:rPr lang="en-US" b="1" dirty="0"/>
              <a:t>Backpack (37 </a:t>
            </a:r>
            <a:r>
              <a:rPr lang="ar-EG" b="1" dirty="0"/>
              <a:t>قطعة لكل منهم)</a:t>
            </a:r>
          </a:p>
        </p:txBody>
      </p:sp>
      <p:sp>
        <p:nvSpPr>
          <p:cNvPr id="5" name="Rectangle 1"/>
          <p:cNvSpPr>
            <a:spLocks noChangeArrowheads="1"/>
          </p:cNvSpPr>
          <p:nvPr/>
        </p:nvSpPr>
        <p:spPr bwMode="auto">
          <a:xfrm>
            <a:off x="6728205" y="3565321"/>
            <a:ext cx="4680082" cy="1754326"/>
          </a:xfrm>
          <a:prstGeom prst="rect">
            <a:avLst/>
          </a:prstGeom>
          <a:noFill/>
        </p:spPr>
        <p:txBody>
          <a:bodyPr wrap="square" rtlCol="0">
            <a:spAutoFit/>
          </a:bodyPr>
          <a:lstStyle/>
          <a:p>
            <a:r>
              <a:rPr lang="ar-EG" b="1" dirty="0"/>
              <a:t>ركز على المنتجات اليومية العملية زي الـ </a:t>
            </a:r>
            <a:r>
              <a:rPr lang="en-US" b="1" dirty="0"/>
              <a:t>Blouse، Shirt، </a:t>
            </a:r>
            <a:r>
              <a:rPr lang="ar-EG" b="1" dirty="0"/>
              <a:t>و</a:t>
            </a:r>
            <a:r>
              <a:rPr lang="en-US" b="1" dirty="0"/>
              <a:t>Sandals، </a:t>
            </a:r>
            <a:r>
              <a:rPr lang="ar-EG" b="1" dirty="0"/>
              <a:t>لأنهم الأعلى في الطلب.</a:t>
            </a:r>
          </a:p>
          <a:p>
            <a:r>
              <a:rPr lang="ar-EG" b="1" dirty="0"/>
              <a:t>الإكسسوارات تستحق تسويق خاص، لأنها بتكمل قرار الشراء وبتعكس ذوق العميلة.</a:t>
            </a:r>
          </a:p>
          <a:p>
            <a:r>
              <a:rPr lang="ar-EG" b="1" dirty="0"/>
              <a:t>المنتجات الموسمية زي </a:t>
            </a:r>
            <a:r>
              <a:rPr lang="en-US" b="1" dirty="0"/>
              <a:t>Gloves </a:t>
            </a:r>
            <a:r>
              <a:rPr lang="ar-EG" b="1" dirty="0"/>
              <a:t>و</a:t>
            </a:r>
            <a:r>
              <a:rPr lang="en-US" b="1" dirty="0"/>
              <a:t>Coat </a:t>
            </a:r>
            <a:r>
              <a:rPr lang="ar-EG" b="1" dirty="0"/>
              <a:t>ممكن تتسوق في توقيتات معينة أو بعروض خاصة.</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980" y="838782"/>
            <a:ext cx="5687579" cy="5333418"/>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Tree>
    <p:extLst>
      <p:ext uri="{BB962C8B-B14F-4D97-AF65-F5344CB8AC3E}">
        <p14:creationId xmlns:p14="http://schemas.microsoft.com/office/powerpoint/2010/main" val="976981026"/>
      </p:ext>
    </p:extLst>
  </p:cSld>
  <p:clrMapOvr>
    <a:masterClrMapping/>
  </p:clrMapOvr>
  <p:transition spd="slow">
    <p:push dir="u"/>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858000" y="2232300"/>
            <a:ext cx="4461641" cy="369332"/>
          </a:xfrm>
          <a:prstGeom prst="rect">
            <a:avLst/>
          </a:prstGeom>
        </p:spPr>
        <p:txBody>
          <a:bodyPr wrap="square">
            <a:spAutoFit/>
          </a:bodyPr>
          <a:lstStyle/>
          <a:p>
            <a:pPr algn="ctr"/>
            <a:endParaRPr lang="en-US" b="1" dirty="0">
              <a:latin typeface="Segoe UI" panose="020B0502040204020203" pitchFamily="34" charset="0"/>
              <a:cs typeface="Segoe UI" panose="020B0502040204020203"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210" y="1102990"/>
            <a:ext cx="6155253" cy="4480569"/>
          </a:xfrm>
          <a:prstGeom prst="rect">
            <a:avLst/>
          </a:prstGeom>
          <a:ln>
            <a:solidFill>
              <a:schemeClr val="tx1">
                <a:lumMod val="95000"/>
                <a:lumOff val="5000"/>
              </a:schemeClr>
            </a:solidFill>
          </a:ln>
          <a:effectLst>
            <a:glow rad="228600">
              <a:schemeClr val="accent3">
                <a:satMod val="175000"/>
                <a:alpha val="40000"/>
              </a:schemeClr>
            </a:glow>
            <a:outerShdw blurRad="292100" dist="139700" dir="2700000" algn="tl" rotWithShape="0">
              <a:srgbClr val="333333">
                <a:alpha val="65000"/>
              </a:srgbClr>
            </a:outerShdw>
          </a:effectLst>
        </p:spPr>
      </p:pic>
      <p:sp>
        <p:nvSpPr>
          <p:cNvPr id="6" name="Rectangle 5"/>
          <p:cNvSpPr/>
          <p:nvPr/>
        </p:nvSpPr>
        <p:spPr>
          <a:xfrm>
            <a:off x="8758237" y="2605082"/>
            <a:ext cx="2145095" cy="1754326"/>
          </a:xfrm>
          <a:prstGeom prst="rect">
            <a:avLst/>
          </a:prstGeom>
        </p:spPr>
        <p:txBody>
          <a:bodyPr wrap="square">
            <a:spAutoFit/>
          </a:bodyPr>
          <a:lstStyle/>
          <a:p>
            <a:r>
              <a:rPr lang="ar-EG" b="1" dirty="0"/>
              <a:t>غم انخفاض المبيعات في سنة 2016 مقارنة بـ 2015، إلا إن الاتجاه العام من 2016 إلى 2018 بيظهر نمو مستمر في إجمالي المبيعات.</a:t>
            </a:r>
            <a:r>
              <a:rPr lang="ar-EG" dirty="0"/>
              <a:t> </a:t>
            </a:r>
            <a:endParaRPr lang="en-US" dirty="0"/>
          </a:p>
        </p:txBody>
      </p:sp>
    </p:spTree>
    <p:extLst>
      <p:ext uri="{BB962C8B-B14F-4D97-AF65-F5344CB8AC3E}">
        <p14:creationId xmlns:p14="http://schemas.microsoft.com/office/powerpoint/2010/main" val="3312484216"/>
      </p:ext>
    </p:extLst>
  </p:cSld>
  <p:clrMapOvr>
    <a:masterClrMapping/>
  </p:clrMapOvr>
  <p:transition spd="slow">
    <p:push dir="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Override1.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0.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1.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2.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3.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4.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5.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6.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7.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8.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19.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0.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1.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2.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3.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4.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5.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6.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7.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8.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29.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0.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1.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2.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3.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4.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5.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6.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7.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8.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39.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4.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40.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41.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42.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5.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6.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7.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8.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ppt/theme/themeOverride9.xml><?xml version="1.0" encoding="utf-8"?>
<a:themeOverride xmlns:a="http://schemas.openxmlformats.org/drawingml/2006/main">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themeOverride>
</file>

<file path=docProps/app.xml><?xml version="1.0" encoding="utf-8"?>
<Properties xmlns="http://schemas.openxmlformats.org/officeDocument/2006/extended-properties" xmlns:vt="http://schemas.openxmlformats.org/officeDocument/2006/docPropsVTypes">
  <Template/>
  <TotalTime>6957</TotalTime>
  <Words>4857</Words>
  <Application>Microsoft Office PowerPoint</Application>
  <PresentationFormat>Widescreen</PresentationFormat>
  <Paragraphs>382</Paragraphs>
  <Slides>90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 Unicode MS</vt:lpstr>
      <vt:lpstr>Arial</vt:lpstr>
      <vt:lpstr>Garamond</vt:lpstr>
      <vt:lpstr>Segoe UI</vt:lpstr>
      <vt:lpstr>Times New Roman</vt:lpstr>
      <vt:lpstr>Organic</vt:lpstr>
      <vt:lpstr>Shopping_trends_Data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London_Houses_Data</vt:lpstr>
      <vt:lpstr>About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Used_Cars_Data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supermarketData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HR_Data_MNC_Data</dc:title>
  <dc:creator>Microsoft account</dc:creator>
  <cp:lastModifiedBy>Microsoft account</cp:lastModifiedBy>
  <cp:revision>86</cp:revision>
  <dcterms:created xsi:type="dcterms:W3CDTF">2025-09-26T20:33:43Z</dcterms:created>
  <dcterms:modified xsi:type="dcterms:W3CDTF">2025-10-01T16:40:00Z</dcterms:modified>
</cp:coreProperties>
</file>